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  <p:sldMasterId id="2147483661" r:id="rId2"/>
  </p:sldMasterIdLst>
  <p:notesMasterIdLst>
    <p:notesMasterId r:id="rId41"/>
  </p:notesMasterIdLst>
  <p:sldIdLst>
    <p:sldId id="256" r:id="rId3"/>
    <p:sldId id="260" r:id="rId4"/>
    <p:sldId id="259" r:id="rId5"/>
    <p:sldId id="257" r:id="rId6"/>
    <p:sldId id="258" r:id="rId7"/>
    <p:sldId id="284" r:id="rId8"/>
    <p:sldId id="285" r:id="rId9"/>
    <p:sldId id="286" r:id="rId10"/>
    <p:sldId id="287" r:id="rId11"/>
    <p:sldId id="288" r:id="rId12"/>
    <p:sldId id="291" r:id="rId13"/>
    <p:sldId id="292" r:id="rId14"/>
    <p:sldId id="268" r:id="rId15"/>
    <p:sldId id="289" r:id="rId16"/>
    <p:sldId id="269" r:id="rId17"/>
    <p:sldId id="290" r:id="rId18"/>
    <p:sldId id="293" r:id="rId19"/>
    <p:sldId id="273" r:id="rId20"/>
    <p:sldId id="274" r:id="rId21"/>
    <p:sldId id="275" r:id="rId22"/>
    <p:sldId id="276" r:id="rId23"/>
    <p:sldId id="296" r:id="rId24"/>
    <p:sldId id="294" r:id="rId25"/>
    <p:sldId id="295" r:id="rId26"/>
    <p:sldId id="278" r:id="rId27"/>
    <p:sldId id="306" r:id="rId28"/>
    <p:sldId id="297" r:id="rId29"/>
    <p:sldId id="298" r:id="rId30"/>
    <p:sldId id="299" r:id="rId31"/>
    <p:sldId id="279" r:id="rId32"/>
    <p:sldId id="301" r:id="rId33"/>
    <p:sldId id="302" r:id="rId34"/>
    <p:sldId id="280" r:id="rId35"/>
    <p:sldId id="303" r:id="rId36"/>
    <p:sldId id="304" r:id="rId37"/>
    <p:sldId id="281" r:id="rId38"/>
    <p:sldId id="305" r:id="rId39"/>
    <p:sldId id="282" r:id="rId4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phen Ortmann" initials="SO" lastIdx="11" clrIdx="0">
    <p:extLst>
      <p:ext uri="{19B8F6BF-5375-455C-9EA6-DF929625EA0E}">
        <p15:presenceInfo xmlns:p15="http://schemas.microsoft.com/office/powerpoint/2012/main" userId="Stephen Ortman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AD47"/>
    <a:srgbClr val="ED7D31"/>
    <a:srgbClr val="00B0F0"/>
    <a:srgbClr val="FFC000"/>
    <a:srgbClr val="FF0066"/>
    <a:srgbClr val="FFFFFF"/>
    <a:srgbClr val="A5A5A5"/>
    <a:srgbClr val="787878"/>
    <a:srgbClr val="58F1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37CEA6-DE75-4295-963D-E29267127E50}" v="338" dt="2019-05-11T01:39:01.511"/>
  </p1510:revLst>
</p1510:revInfo>
</file>

<file path=ppt/tableStyles.xml><?xml version="1.0" encoding="utf-8"?>
<a:tblStyleLst xmlns:a="http://schemas.openxmlformats.org/drawingml/2006/main" def="{37DEF93C-8616-4229-8477-51D788D698F7}">
  <a:tblStyle styleId="{37DEF93C-8616-4229-8477-51D788D698F7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commentAuthors" Target="commentAuthors.xml"/><Relationship Id="rId47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63110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892125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499299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24848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03295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921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2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915008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73003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549099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3" name="Google Shape;30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16815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3" name="Google Shape;30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814844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8" name="Google Shape;18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4450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36.jp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source=images&amp;cd=&amp;cad=rja&amp;uact=8&amp;ved=2ahUKEwj2x4SWwOXhAhVHWq0KHQeYCnMQjhx6BAgBEAM&amp;url=https%3A%2F%2Fwww.std-gov.org%2Fstds%2Fhuman_papillomavirus_hpv.htm&amp;psig=AOvVaw1JO3rlgBSqwd8D-VIzmIAb&amp;ust=1556084364431639" TargetMode="External"/><Relationship Id="rId2" Type="http://schemas.openxmlformats.org/officeDocument/2006/relationships/hyperlink" Target="https://www.google.com/url?sa=i&amp;source=images&amp;cd=&amp;ved=2ahUKEwiHoJXdv-XhAhVGXK0KHaooAm0QjRx6BAgBEAU&amp;url=http%3A%2F%2Fwww.wikiwand.com%2Fen%2FHuman_papillomavirus_infection&amp;psig=AOvVaw3pg6sJIhpbIC0cV8y9xJHF&amp;ust=1556084022861663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google.com/url?sa=i&amp;source=images&amp;cd=&amp;ved=2ahUKEwjdnJ3o4OXhAhVRUK0KHetQAx8Qjhx6BAgBEAM&amp;url=https%3A%2F%2Fen.wikipedia.org%2Fwiki%2FNeutrophil&amp;psig=AOvVaw2R-4Kcmt68jfrRAn5-vtRV&amp;ust=1556093132887349" TargetMode="External"/><Relationship Id="rId4" Type="http://schemas.openxmlformats.org/officeDocument/2006/relationships/hyperlink" Target="https://www.google.com/url?sa=i&amp;source=images&amp;cd=&amp;cad=rja&amp;uact=8&amp;ved=2ahUKEwimkPunwuXhAhUCd6wKHQkbB1cQjhx6BAgBEAM&amp;url=https%3A%2F%2Fwww.medicalnewstoday.com%2Farticles%2F155039.php&amp;psig=AOvVaw3Iv3KjFcLLjKcTYBEb6piq&amp;ust=155608492757261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Google Shape;97;p15"/>
          <p:cNvPicPr preferRelativeResize="0"/>
          <p:nvPr/>
        </p:nvPicPr>
        <p:blipFill rotWithShape="1">
          <a:blip r:embed="rId3">
            <a:alphaModFix amt="50000"/>
          </a:blip>
          <a:srcRect l="422" r="2689" b="1"/>
          <a:stretch/>
        </p:blipFill>
        <p:spPr>
          <a:xfrm>
            <a:off x="20" y="1"/>
            <a:ext cx="1219198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5"/>
          <p:cNvSpPr txBox="1">
            <a:spLocks noGrp="1"/>
          </p:cNvSpPr>
          <p:nvPr>
            <p:ph type="ctrTitle"/>
          </p:nvPr>
        </p:nvSpPr>
        <p:spPr>
          <a:xfrm>
            <a:off x="119125" y="106350"/>
            <a:ext cx="11953800" cy="10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alibri"/>
              <a:buNone/>
            </a:pPr>
            <a:r>
              <a:rPr lang="en-US" b="1">
                <a:solidFill>
                  <a:srgbClr val="FFFFFF"/>
                </a:solidFill>
              </a:rPr>
              <a:t>Epidermodysplasia verruciformis</a:t>
            </a:r>
            <a:endParaRPr b="1"/>
          </a:p>
        </p:txBody>
      </p:sp>
      <p:sp>
        <p:nvSpPr>
          <p:cNvPr id="99" name="Google Shape;99;p15"/>
          <p:cNvSpPr/>
          <p:nvPr/>
        </p:nvSpPr>
        <p:spPr>
          <a:xfrm>
            <a:off x="0" y="5167425"/>
            <a:ext cx="12192000" cy="1006200"/>
          </a:xfrm>
          <a:prstGeom prst="rect">
            <a:avLst/>
          </a:prstGeom>
          <a:solidFill>
            <a:srgbClr val="B7B7B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ctrTitle"/>
          </p:nvPr>
        </p:nvSpPr>
        <p:spPr>
          <a:xfrm>
            <a:off x="119125" y="957250"/>
            <a:ext cx="11953800" cy="10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alibri"/>
              <a:buNone/>
            </a:pPr>
            <a:r>
              <a:rPr lang="en-US" sz="4800">
                <a:solidFill>
                  <a:srgbClr val="FFFFFF"/>
                </a:solidFill>
              </a:rPr>
              <a:t>Treeman Syndrome</a:t>
            </a:r>
            <a:endParaRPr sz="4800"/>
          </a:p>
        </p:txBody>
      </p:sp>
      <p:sp>
        <p:nvSpPr>
          <p:cNvPr id="101" name="Google Shape;101;p15"/>
          <p:cNvSpPr txBox="1"/>
          <p:nvPr/>
        </p:nvSpPr>
        <p:spPr>
          <a:xfrm>
            <a:off x="364497" y="5386575"/>
            <a:ext cx="5865600" cy="5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Stephen Ortmann</a:t>
            </a:r>
            <a:endParaRPr sz="36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91500" y="5214800"/>
            <a:ext cx="2702749" cy="91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145206-3EA2-490F-A54B-F2D1C938723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651" t="7921" b="15207"/>
          <a:stretch/>
        </p:blipFill>
        <p:spPr>
          <a:xfrm>
            <a:off x="581315" y="5167426"/>
            <a:ext cx="716436" cy="1006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5A007D0-005C-4911-9B26-245943CA80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6"/>
            <a:ext cx="12193575" cy="685711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BFD08E7-2A8B-4459-BD8D-162FA1AA3700}"/>
              </a:ext>
            </a:extLst>
          </p:cNvPr>
          <p:cNvSpPr/>
          <p:nvPr/>
        </p:nvSpPr>
        <p:spPr>
          <a:xfrm>
            <a:off x="3799002" y="2686639"/>
            <a:ext cx="8392998" cy="4170475"/>
          </a:xfrm>
          <a:prstGeom prst="rect">
            <a:avLst/>
          </a:prstGeom>
          <a:solidFill>
            <a:srgbClr val="A5A5A5">
              <a:alpha val="47843"/>
            </a:srgbClr>
          </a:solidFill>
          <a:ln>
            <a:solidFill>
              <a:srgbClr val="787878">
                <a:alpha val="14902"/>
              </a:srgb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677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5A007D0-005C-4911-9B26-245943CA80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6"/>
            <a:ext cx="12193575" cy="685711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824A1F9-D6D3-4C51-9F2E-C67C94B97E3B}"/>
              </a:ext>
            </a:extLst>
          </p:cNvPr>
          <p:cNvSpPr/>
          <p:nvPr/>
        </p:nvSpPr>
        <p:spPr>
          <a:xfrm>
            <a:off x="0" y="2686639"/>
            <a:ext cx="3789575" cy="4170475"/>
          </a:xfrm>
          <a:prstGeom prst="rect">
            <a:avLst/>
          </a:prstGeom>
          <a:solidFill>
            <a:srgbClr val="A5A5A5">
              <a:alpha val="47843"/>
            </a:srgbClr>
          </a:solidFill>
          <a:ln>
            <a:solidFill>
              <a:srgbClr val="787878">
                <a:alpha val="14902"/>
              </a:srgb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672CA7-FC9A-45AA-81D3-17FF4701ADF3}"/>
              </a:ext>
            </a:extLst>
          </p:cNvPr>
          <p:cNvSpPr/>
          <p:nvPr/>
        </p:nvSpPr>
        <p:spPr>
          <a:xfrm>
            <a:off x="8323869" y="2686638"/>
            <a:ext cx="3868132" cy="4170475"/>
          </a:xfrm>
          <a:prstGeom prst="rect">
            <a:avLst/>
          </a:prstGeom>
          <a:solidFill>
            <a:srgbClr val="A5A5A5">
              <a:alpha val="47843"/>
            </a:srgbClr>
          </a:solidFill>
          <a:ln>
            <a:solidFill>
              <a:srgbClr val="787878">
                <a:alpha val="14902"/>
              </a:srgb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2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5A007D0-005C-4911-9B26-245943CA80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6"/>
            <a:ext cx="12193575" cy="685711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AD3565D-747D-412A-B44A-2D66A4C409B8}"/>
              </a:ext>
            </a:extLst>
          </p:cNvPr>
          <p:cNvSpPr/>
          <p:nvPr/>
        </p:nvSpPr>
        <p:spPr>
          <a:xfrm>
            <a:off x="0" y="2687525"/>
            <a:ext cx="8314441" cy="4170475"/>
          </a:xfrm>
          <a:prstGeom prst="rect">
            <a:avLst/>
          </a:prstGeom>
          <a:solidFill>
            <a:srgbClr val="A5A5A5">
              <a:alpha val="47843"/>
            </a:srgbClr>
          </a:solidFill>
          <a:ln>
            <a:solidFill>
              <a:srgbClr val="787878">
                <a:alpha val="14902"/>
              </a:srgb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264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7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What is EVER1 Phylogeny?</a:t>
            </a:r>
            <a:endParaRPr dirty="0"/>
          </a:p>
        </p:txBody>
      </p:sp>
      <p:pic>
        <p:nvPicPr>
          <p:cNvPr id="191" name="Google Shape;191;p2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42682" y="1080466"/>
            <a:ext cx="8706636" cy="5532437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7"/>
          <p:cNvSpPr/>
          <p:nvPr/>
        </p:nvSpPr>
        <p:spPr>
          <a:xfrm>
            <a:off x="9120186" y="1975643"/>
            <a:ext cx="578864" cy="180975"/>
          </a:xfrm>
          <a:prstGeom prst="rect">
            <a:avLst/>
          </a:prstGeom>
          <a:solidFill>
            <a:schemeClr val="accent4">
              <a:alpha val="20000"/>
            </a:schemeClr>
          </a:solidFill>
          <a:ln w="12700" cap="flat" cmpd="sng">
            <a:solidFill>
              <a:srgbClr val="BA8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92;p27">
            <a:extLst>
              <a:ext uri="{FF2B5EF4-FFF2-40B4-BE49-F238E27FC236}">
                <a16:creationId xmlns:a16="http://schemas.microsoft.com/office/drawing/2014/main" id="{D3878C8A-3794-4D80-B329-C524FD892097}"/>
              </a:ext>
            </a:extLst>
          </p:cNvPr>
          <p:cNvSpPr/>
          <p:nvPr/>
        </p:nvSpPr>
        <p:spPr>
          <a:xfrm>
            <a:off x="5946838" y="5735114"/>
            <a:ext cx="783901" cy="197964"/>
          </a:xfrm>
          <a:prstGeom prst="rect">
            <a:avLst/>
          </a:prstGeom>
          <a:solidFill>
            <a:schemeClr val="accent4">
              <a:alpha val="20000"/>
            </a:schemeClr>
          </a:solidFill>
          <a:ln w="12700" cap="flat" cmpd="sng">
            <a:solidFill>
              <a:srgbClr val="BA8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92;p27">
            <a:extLst>
              <a:ext uri="{FF2B5EF4-FFF2-40B4-BE49-F238E27FC236}">
                <a16:creationId xmlns:a16="http://schemas.microsoft.com/office/drawing/2014/main" id="{8A041B1D-C105-49F4-93C0-A81C6470A4E6}"/>
              </a:ext>
            </a:extLst>
          </p:cNvPr>
          <p:cNvSpPr/>
          <p:nvPr/>
        </p:nvSpPr>
        <p:spPr>
          <a:xfrm>
            <a:off x="8962729" y="2716210"/>
            <a:ext cx="736321" cy="180975"/>
          </a:xfrm>
          <a:prstGeom prst="rect">
            <a:avLst/>
          </a:prstGeom>
          <a:solidFill>
            <a:schemeClr val="accent4">
              <a:alpha val="20000"/>
            </a:schemeClr>
          </a:solidFill>
          <a:ln w="12700" cap="flat" cmpd="sng">
            <a:solidFill>
              <a:srgbClr val="BA8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5C3FB9-9A9B-4C67-A857-3CC296486A0C}"/>
              </a:ext>
            </a:extLst>
          </p:cNvPr>
          <p:cNvSpPr txBox="1"/>
          <p:nvPr/>
        </p:nvSpPr>
        <p:spPr>
          <a:xfrm>
            <a:off x="3908981" y="6222485"/>
            <a:ext cx="4374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Is EVER1 conserved?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" grpId="0" animBg="1"/>
      <p:bldP spid="5" grpId="0" animBg="1"/>
      <p:bldP spid="6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" name="Group 182">
            <a:extLst>
              <a:ext uri="{FF2B5EF4-FFF2-40B4-BE49-F238E27FC236}">
                <a16:creationId xmlns:a16="http://schemas.microsoft.com/office/drawing/2014/main" id="{921624EC-327D-42FF-97AA-B69C746D0341}"/>
              </a:ext>
            </a:extLst>
          </p:cNvPr>
          <p:cNvGrpSpPr/>
          <p:nvPr/>
        </p:nvGrpSpPr>
        <p:grpSpPr>
          <a:xfrm>
            <a:off x="221918" y="302910"/>
            <a:ext cx="8643199" cy="794996"/>
            <a:chOff x="298907" y="201322"/>
            <a:chExt cx="8643199" cy="794996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B8D93F92-5045-40C1-8626-DFDE433ADE0B}"/>
                </a:ext>
              </a:extLst>
            </p:cNvPr>
            <p:cNvSpPr/>
            <p:nvPr/>
          </p:nvSpPr>
          <p:spPr>
            <a:xfrm>
              <a:off x="298907" y="286165"/>
              <a:ext cx="8643199" cy="622169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22F1834-E41F-4A4B-B94A-5158CA55C0B8}"/>
                </a:ext>
              </a:extLst>
            </p:cNvPr>
            <p:cNvSpPr/>
            <p:nvPr/>
          </p:nvSpPr>
          <p:spPr>
            <a:xfrm>
              <a:off x="6081208" y="201323"/>
              <a:ext cx="1101286" cy="791852"/>
            </a:xfrm>
            <a:prstGeom prst="rect">
              <a:avLst/>
            </a:prstGeom>
            <a:solidFill>
              <a:srgbClr val="58F103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F7BD276-C6CC-45EA-BEB7-F841F446DC0B}"/>
                </a:ext>
              </a:extLst>
            </p:cNvPr>
            <p:cNvSpPr/>
            <p:nvPr/>
          </p:nvSpPr>
          <p:spPr>
            <a:xfrm>
              <a:off x="2546138" y="201323"/>
              <a:ext cx="285226" cy="79185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3D632A9-2B6B-409C-AFB3-164B3E84FB51}"/>
                </a:ext>
              </a:extLst>
            </p:cNvPr>
            <p:cNvSpPr/>
            <p:nvPr/>
          </p:nvSpPr>
          <p:spPr>
            <a:xfrm>
              <a:off x="5710630" y="201322"/>
              <a:ext cx="285226" cy="79185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0BC0BA2-C754-42FB-8B4F-87065EE3F111}"/>
                </a:ext>
              </a:extLst>
            </p:cNvPr>
            <p:cNvSpPr/>
            <p:nvPr/>
          </p:nvSpPr>
          <p:spPr>
            <a:xfrm>
              <a:off x="7280448" y="201323"/>
              <a:ext cx="285226" cy="79185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62E6B58-12FB-46E6-B747-CB47A67BDF2F}"/>
                </a:ext>
              </a:extLst>
            </p:cNvPr>
            <p:cNvSpPr/>
            <p:nvPr/>
          </p:nvSpPr>
          <p:spPr>
            <a:xfrm>
              <a:off x="8021605" y="204465"/>
              <a:ext cx="285226" cy="79185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891AB7F-CEB6-445C-BB21-032FD9DA104A}"/>
                </a:ext>
              </a:extLst>
            </p:cNvPr>
            <p:cNvSpPr/>
            <p:nvPr/>
          </p:nvSpPr>
          <p:spPr>
            <a:xfrm>
              <a:off x="3013950" y="201322"/>
              <a:ext cx="285226" cy="79185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D5EA721-6D42-416E-872B-587E2DA63313}"/>
                </a:ext>
              </a:extLst>
            </p:cNvPr>
            <p:cNvSpPr/>
            <p:nvPr/>
          </p:nvSpPr>
          <p:spPr>
            <a:xfrm>
              <a:off x="3908701" y="201322"/>
              <a:ext cx="285226" cy="79185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6B813FC-02E3-43BA-AC49-D41E0955DE86}"/>
                </a:ext>
              </a:extLst>
            </p:cNvPr>
            <p:cNvSpPr/>
            <p:nvPr/>
          </p:nvSpPr>
          <p:spPr>
            <a:xfrm>
              <a:off x="4910053" y="201322"/>
              <a:ext cx="285226" cy="79185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64076AE-79B3-477A-9D55-462E259C76E5}"/>
                </a:ext>
              </a:extLst>
            </p:cNvPr>
            <p:cNvSpPr/>
            <p:nvPr/>
          </p:nvSpPr>
          <p:spPr>
            <a:xfrm>
              <a:off x="5318444" y="201322"/>
              <a:ext cx="285226" cy="79185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DE30968C-680A-4F44-B472-41B789EF9988}"/>
              </a:ext>
            </a:extLst>
          </p:cNvPr>
          <p:cNvGrpSpPr/>
          <p:nvPr/>
        </p:nvGrpSpPr>
        <p:grpSpPr>
          <a:xfrm>
            <a:off x="221919" y="2125764"/>
            <a:ext cx="8643199" cy="794635"/>
            <a:chOff x="307552" y="1172009"/>
            <a:chExt cx="8643199" cy="794635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CB2A0423-0EAB-482B-8303-D3BCC4062737}"/>
                </a:ext>
              </a:extLst>
            </p:cNvPr>
            <p:cNvSpPr/>
            <p:nvPr/>
          </p:nvSpPr>
          <p:spPr>
            <a:xfrm>
              <a:off x="307552" y="1256855"/>
              <a:ext cx="8643199" cy="622169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D057602-4A1A-445F-B2F0-438320A6EB3B}"/>
                </a:ext>
              </a:extLst>
            </p:cNvPr>
            <p:cNvSpPr/>
            <p:nvPr/>
          </p:nvSpPr>
          <p:spPr>
            <a:xfrm>
              <a:off x="6089853" y="1172013"/>
              <a:ext cx="1101286" cy="791852"/>
            </a:xfrm>
            <a:prstGeom prst="rect">
              <a:avLst/>
            </a:prstGeom>
            <a:solidFill>
              <a:srgbClr val="58F103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696E228-EDBD-4C20-A97E-A6296AB205EA}"/>
                </a:ext>
              </a:extLst>
            </p:cNvPr>
            <p:cNvSpPr/>
            <p:nvPr/>
          </p:nvSpPr>
          <p:spPr>
            <a:xfrm>
              <a:off x="2501390" y="1172009"/>
              <a:ext cx="285226" cy="79185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4C24253-6F88-4298-AB77-92A0F3312BFE}"/>
                </a:ext>
              </a:extLst>
            </p:cNvPr>
            <p:cNvSpPr/>
            <p:nvPr/>
          </p:nvSpPr>
          <p:spPr>
            <a:xfrm>
              <a:off x="7289093" y="1172013"/>
              <a:ext cx="285226" cy="79185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FD36FB2-A665-4F66-BA6A-BDEF0488FC6C}"/>
                </a:ext>
              </a:extLst>
            </p:cNvPr>
            <p:cNvSpPr/>
            <p:nvPr/>
          </p:nvSpPr>
          <p:spPr>
            <a:xfrm>
              <a:off x="7947313" y="1174791"/>
              <a:ext cx="285226" cy="79185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DB59A75-4126-4B53-88E5-31E3651041C8}"/>
                </a:ext>
              </a:extLst>
            </p:cNvPr>
            <p:cNvSpPr/>
            <p:nvPr/>
          </p:nvSpPr>
          <p:spPr>
            <a:xfrm>
              <a:off x="3022595" y="1172012"/>
              <a:ext cx="285226" cy="79185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6DB38CE-3BA0-427E-A701-E8F10C23977F}"/>
                </a:ext>
              </a:extLst>
            </p:cNvPr>
            <p:cNvSpPr/>
            <p:nvPr/>
          </p:nvSpPr>
          <p:spPr>
            <a:xfrm>
              <a:off x="3917346" y="1172012"/>
              <a:ext cx="285226" cy="79185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01F15291-C4FB-4253-B913-E99695EC0CCE}"/>
                </a:ext>
              </a:extLst>
            </p:cNvPr>
            <p:cNvSpPr/>
            <p:nvPr/>
          </p:nvSpPr>
          <p:spPr>
            <a:xfrm>
              <a:off x="4898348" y="1172011"/>
              <a:ext cx="285226" cy="79185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9073217A-2F50-4884-8DE7-041373C6B60C}"/>
                </a:ext>
              </a:extLst>
            </p:cNvPr>
            <p:cNvSpPr/>
            <p:nvPr/>
          </p:nvSpPr>
          <p:spPr>
            <a:xfrm>
              <a:off x="5284055" y="1172010"/>
              <a:ext cx="285226" cy="79185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E49C8E44-9C6F-46EA-A41C-C182E6E9AAD5}"/>
              </a:ext>
            </a:extLst>
          </p:cNvPr>
          <p:cNvGrpSpPr/>
          <p:nvPr/>
        </p:nvGrpSpPr>
        <p:grpSpPr>
          <a:xfrm>
            <a:off x="221919" y="5914299"/>
            <a:ext cx="10495566" cy="832339"/>
            <a:chOff x="307552" y="2062246"/>
            <a:chExt cx="10495566" cy="832339"/>
          </a:xfrm>
        </p:grpSpPr>
        <p:sp>
          <p:nvSpPr>
            <p:cNvPr id="108" name="Rectangle: Rounded Corners 107">
              <a:extLst>
                <a:ext uri="{FF2B5EF4-FFF2-40B4-BE49-F238E27FC236}">
                  <a16:creationId xmlns:a16="http://schemas.microsoft.com/office/drawing/2014/main" id="{DA0A5008-38E7-4448-9DE5-4F890B2153B9}"/>
                </a:ext>
              </a:extLst>
            </p:cNvPr>
            <p:cNvSpPr/>
            <p:nvPr/>
          </p:nvSpPr>
          <p:spPr>
            <a:xfrm>
              <a:off x="307552" y="2150958"/>
              <a:ext cx="10495566" cy="622169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40A46289-A893-4BCA-B272-982FC364D72A}"/>
                </a:ext>
              </a:extLst>
            </p:cNvPr>
            <p:cNvSpPr/>
            <p:nvPr/>
          </p:nvSpPr>
          <p:spPr>
            <a:xfrm>
              <a:off x="6963088" y="2102733"/>
              <a:ext cx="1201130" cy="791852"/>
            </a:xfrm>
            <a:prstGeom prst="rect">
              <a:avLst/>
            </a:prstGeom>
            <a:solidFill>
              <a:srgbClr val="58F103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CB598F66-C1AB-44D4-A04F-BD4B1E725761}"/>
                </a:ext>
              </a:extLst>
            </p:cNvPr>
            <p:cNvSpPr/>
            <p:nvPr/>
          </p:nvSpPr>
          <p:spPr>
            <a:xfrm>
              <a:off x="2263611" y="2066115"/>
              <a:ext cx="311085" cy="79185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5BC83ECE-04B0-4222-94FC-2F558FC836BA}"/>
                </a:ext>
              </a:extLst>
            </p:cNvPr>
            <p:cNvSpPr/>
            <p:nvPr/>
          </p:nvSpPr>
          <p:spPr>
            <a:xfrm>
              <a:off x="8297942" y="2093990"/>
              <a:ext cx="311085" cy="79185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802A3A61-22D8-46B2-AEAC-EA0993C34E19}"/>
                </a:ext>
              </a:extLst>
            </p:cNvPr>
            <p:cNvSpPr/>
            <p:nvPr/>
          </p:nvSpPr>
          <p:spPr>
            <a:xfrm>
              <a:off x="8730125" y="2099882"/>
              <a:ext cx="311085" cy="79185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F0BEF7F6-1317-4A64-B5F5-84632017E59E}"/>
                </a:ext>
              </a:extLst>
            </p:cNvPr>
            <p:cNvSpPr/>
            <p:nvPr/>
          </p:nvSpPr>
          <p:spPr>
            <a:xfrm>
              <a:off x="3130876" y="2062246"/>
              <a:ext cx="311085" cy="79185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D716BDEA-7B59-4881-ADAF-D1B8F3F1767B}"/>
                </a:ext>
              </a:extLst>
            </p:cNvPr>
            <p:cNvSpPr/>
            <p:nvPr/>
          </p:nvSpPr>
          <p:spPr>
            <a:xfrm>
              <a:off x="4115980" y="2093928"/>
              <a:ext cx="311085" cy="79185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CEC150DC-59F4-4B21-A75C-265336DCB8CB}"/>
                </a:ext>
              </a:extLst>
            </p:cNvPr>
            <p:cNvSpPr/>
            <p:nvPr/>
          </p:nvSpPr>
          <p:spPr>
            <a:xfrm>
              <a:off x="4821561" y="2081357"/>
              <a:ext cx="311085" cy="79185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DB8DDD2E-AB96-4201-B67B-4613FFEC40EF}"/>
              </a:ext>
            </a:extLst>
          </p:cNvPr>
          <p:cNvGrpSpPr/>
          <p:nvPr/>
        </p:nvGrpSpPr>
        <p:grpSpPr>
          <a:xfrm>
            <a:off x="221918" y="3004293"/>
            <a:ext cx="8705265" cy="806324"/>
            <a:chOff x="298907" y="3016245"/>
            <a:chExt cx="8651844" cy="806324"/>
          </a:xfrm>
        </p:grpSpPr>
        <p:sp>
          <p:nvSpPr>
            <p:cNvPr id="118" name="Rectangle: Rounded Corners 117">
              <a:extLst>
                <a:ext uri="{FF2B5EF4-FFF2-40B4-BE49-F238E27FC236}">
                  <a16:creationId xmlns:a16="http://schemas.microsoft.com/office/drawing/2014/main" id="{BAD3FE02-92BA-46F3-96BF-CD2E488A59C6}"/>
                </a:ext>
              </a:extLst>
            </p:cNvPr>
            <p:cNvSpPr/>
            <p:nvPr/>
          </p:nvSpPr>
          <p:spPr>
            <a:xfrm>
              <a:off x="298907" y="3104754"/>
              <a:ext cx="8651844" cy="622169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918D7374-A28D-4618-B232-675C66E9CD70}"/>
                </a:ext>
              </a:extLst>
            </p:cNvPr>
            <p:cNvSpPr/>
            <p:nvPr/>
          </p:nvSpPr>
          <p:spPr>
            <a:xfrm>
              <a:off x="6130958" y="3019911"/>
              <a:ext cx="1109612" cy="791852"/>
            </a:xfrm>
            <a:prstGeom prst="rect">
              <a:avLst/>
            </a:prstGeom>
            <a:solidFill>
              <a:srgbClr val="58F103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C149693D-121A-4533-BA5F-AD3AE5DD4200}"/>
                </a:ext>
              </a:extLst>
            </p:cNvPr>
            <p:cNvSpPr/>
            <p:nvPr/>
          </p:nvSpPr>
          <p:spPr>
            <a:xfrm>
              <a:off x="2645180" y="3019913"/>
              <a:ext cx="311085" cy="79185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95F987EE-248C-44CB-9AA2-94D3E848E539}"/>
                </a:ext>
              </a:extLst>
            </p:cNvPr>
            <p:cNvSpPr/>
            <p:nvPr/>
          </p:nvSpPr>
          <p:spPr>
            <a:xfrm>
              <a:off x="7324956" y="3019911"/>
              <a:ext cx="311085" cy="79185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2EC16DB6-C0DA-4D77-B5BE-60E4CBD68891}"/>
                </a:ext>
              </a:extLst>
            </p:cNvPr>
            <p:cNvSpPr/>
            <p:nvPr/>
          </p:nvSpPr>
          <p:spPr>
            <a:xfrm>
              <a:off x="8021605" y="3016245"/>
              <a:ext cx="311085" cy="79185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45250357-0EAD-4CC2-B052-F0850839CD13}"/>
                </a:ext>
              </a:extLst>
            </p:cNvPr>
            <p:cNvSpPr/>
            <p:nvPr/>
          </p:nvSpPr>
          <p:spPr>
            <a:xfrm>
              <a:off x="3119878" y="3019911"/>
              <a:ext cx="311085" cy="79185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E1158002-B869-47E7-916B-00555618EE65}"/>
                </a:ext>
              </a:extLst>
            </p:cNvPr>
            <p:cNvSpPr/>
            <p:nvPr/>
          </p:nvSpPr>
          <p:spPr>
            <a:xfrm>
              <a:off x="3994607" y="3030716"/>
              <a:ext cx="311085" cy="79185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444DD002-CA95-4FAA-81C3-919A3436BD9F}"/>
                </a:ext>
              </a:extLst>
            </p:cNvPr>
            <p:cNvSpPr/>
            <p:nvPr/>
          </p:nvSpPr>
          <p:spPr>
            <a:xfrm>
              <a:off x="4972970" y="3029373"/>
              <a:ext cx="311085" cy="79185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92388689-C979-447F-AE3B-92404C9E9EF1}"/>
                </a:ext>
              </a:extLst>
            </p:cNvPr>
            <p:cNvSpPr/>
            <p:nvPr/>
          </p:nvSpPr>
          <p:spPr>
            <a:xfrm>
              <a:off x="5761741" y="3029372"/>
              <a:ext cx="311085" cy="79185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C034C853-9B29-4B62-8D08-50087B4765F5}"/>
              </a:ext>
            </a:extLst>
          </p:cNvPr>
          <p:cNvGrpSpPr/>
          <p:nvPr/>
        </p:nvGrpSpPr>
        <p:grpSpPr>
          <a:xfrm>
            <a:off x="221919" y="4978193"/>
            <a:ext cx="8154578" cy="810823"/>
            <a:chOff x="298907" y="3945834"/>
            <a:chExt cx="8154578" cy="810823"/>
          </a:xfrm>
        </p:grpSpPr>
        <p:sp>
          <p:nvSpPr>
            <p:cNvPr id="128" name="Rectangle: Rounded Corners 127">
              <a:extLst>
                <a:ext uri="{FF2B5EF4-FFF2-40B4-BE49-F238E27FC236}">
                  <a16:creationId xmlns:a16="http://schemas.microsoft.com/office/drawing/2014/main" id="{C0331BE5-0866-47DE-B83E-E68D1CEFC876}"/>
                </a:ext>
              </a:extLst>
            </p:cNvPr>
            <p:cNvSpPr/>
            <p:nvPr/>
          </p:nvSpPr>
          <p:spPr>
            <a:xfrm>
              <a:off x="298907" y="4040169"/>
              <a:ext cx="8154578" cy="622169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96565B61-7A0A-4531-BC91-3C2182F7555D}"/>
                </a:ext>
              </a:extLst>
            </p:cNvPr>
            <p:cNvSpPr/>
            <p:nvPr/>
          </p:nvSpPr>
          <p:spPr>
            <a:xfrm>
              <a:off x="6002517" y="3955327"/>
              <a:ext cx="1201130" cy="791852"/>
            </a:xfrm>
            <a:prstGeom prst="rect">
              <a:avLst/>
            </a:prstGeom>
            <a:solidFill>
              <a:srgbClr val="58F103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4DC4F63C-9631-4FCB-AD6B-5894BC71AE71}"/>
                </a:ext>
              </a:extLst>
            </p:cNvPr>
            <p:cNvSpPr/>
            <p:nvPr/>
          </p:nvSpPr>
          <p:spPr>
            <a:xfrm>
              <a:off x="2762210" y="3955326"/>
              <a:ext cx="311085" cy="79185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C65297A7-BDBD-4AA2-85E1-250C3A8FB412}"/>
                </a:ext>
              </a:extLst>
            </p:cNvPr>
            <p:cNvSpPr/>
            <p:nvPr/>
          </p:nvSpPr>
          <p:spPr>
            <a:xfrm>
              <a:off x="5642372" y="3964784"/>
              <a:ext cx="311085" cy="79185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1EFB9486-B389-49B8-A88A-A79E47B98DC2}"/>
                </a:ext>
              </a:extLst>
            </p:cNvPr>
            <p:cNvSpPr/>
            <p:nvPr/>
          </p:nvSpPr>
          <p:spPr>
            <a:xfrm>
              <a:off x="7252568" y="3945834"/>
              <a:ext cx="311085" cy="79185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58967CB6-7105-466B-BB3A-1A0CD252D4E2}"/>
                </a:ext>
              </a:extLst>
            </p:cNvPr>
            <p:cNvSpPr/>
            <p:nvPr/>
          </p:nvSpPr>
          <p:spPr>
            <a:xfrm>
              <a:off x="7958838" y="3955326"/>
              <a:ext cx="311085" cy="79185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5B33F29C-97AB-42B5-9049-1F3D0A771981}"/>
                </a:ext>
              </a:extLst>
            </p:cNvPr>
            <p:cNvSpPr/>
            <p:nvPr/>
          </p:nvSpPr>
          <p:spPr>
            <a:xfrm>
              <a:off x="3314208" y="3964804"/>
              <a:ext cx="311085" cy="79185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E8A4FAE5-4613-4CD8-9365-73DDDFCC5362}"/>
                </a:ext>
              </a:extLst>
            </p:cNvPr>
            <p:cNvSpPr/>
            <p:nvPr/>
          </p:nvSpPr>
          <p:spPr>
            <a:xfrm>
              <a:off x="3759624" y="3964803"/>
              <a:ext cx="311085" cy="79185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C1F55D19-21E6-467D-91A0-7DECAAAF3191}"/>
                </a:ext>
              </a:extLst>
            </p:cNvPr>
            <p:cNvSpPr/>
            <p:nvPr/>
          </p:nvSpPr>
          <p:spPr>
            <a:xfrm>
              <a:off x="4715742" y="3955326"/>
              <a:ext cx="311085" cy="79185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AED161AF-417D-42C7-87F0-13A863FB1C66}"/>
                </a:ext>
              </a:extLst>
            </p:cNvPr>
            <p:cNvSpPr/>
            <p:nvPr/>
          </p:nvSpPr>
          <p:spPr>
            <a:xfrm>
              <a:off x="5132617" y="3964784"/>
              <a:ext cx="311085" cy="79185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77749783-6F99-4978-BA81-ADC189FE1FAB}"/>
              </a:ext>
            </a:extLst>
          </p:cNvPr>
          <p:cNvGrpSpPr/>
          <p:nvPr/>
        </p:nvGrpSpPr>
        <p:grpSpPr>
          <a:xfrm>
            <a:off x="221919" y="4029350"/>
            <a:ext cx="8431218" cy="827385"/>
            <a:chOff x="298907" y="5829293"/>
            <a:chExt cx="8431218" cy="827385"/>
          </a:xfrm>
        </p:grpSpPr>
        <p:sp>
          <p:nvSpPr>
            <p:cNvPr id="148" name="Rectangle: Rounded Corners 147">
              <a:extLst>
                <a:ext uri="{FF2B5EF4-FFF2-40B4-BE49-F238E27FC236}">
                  <a16:creationId xmlns:a16="http://schemas.microsoft.com/office/drawing/2014/main" id="{1EFA9C40-F458-4079-8F58-4EF70C090D3A}"/>
                </a:ext>
              </a:extLst>
            </p:cNvPr>
            <p:cNvSpPr/>
            <p:nvPr/>
          </p:nvSpPr>
          <p:spPr>
            <a:xfrm>
              <a:off x="298907" y="5914136"/>
              <a:ext cx="8431218" cy="622169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2AB4F0E1-B575-4C56-9B42-2811F504E1BF}"/>
                </a:ext>
              </a:extLst>
            </p:cNvPr>
            <p:cNvSpPr/>
            <p:nvPr/>
          </p:nvSpPr>
          <p:spPr>
            <a:xfrm>
              <a:off x="6287796" y="5835967"/>
              <a:ext cx="1146759" cy="791852"/>
            </a:xfrm>
            <a:prstGeom prst="rect">
              <a:avLst/>
            </a:prstGeom>
            <a:solidFill>
              <a:srgbClr val="58F103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EECD70A2-4093-43A4-844D-14DE447AE271}"/>
                </a:ext>
              </a:extLst>
            </p:cNvPr>
            <p:cNvSpPr/>
            <p:nvPr/>
          </p:nvSpPr>
          <p:spPr>
            <a:xfrm>
              <a:off x="2631073" y="5829295"/>
              <a:ext cx="311085" cy="79185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0C2A1B29-D764-4BDE-91F9-57D92E10184C}"/>
                </a:ext>
              </a:extLst>
            </p:cNvPr>
            <p:cNvSpPr/>
            <p:nvPr/>
          </p:nvSpPr>
          <p:spPr>
            <a:xfrm>
              <a:off x="5910606" y="5832438"/>
              <a:ext cx="311085" cy="79185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B2464D77-5C72-4672-96E3-654279E3D481}"/>
                </a:ext>
              </a:extLst>
            </p:cNvPr>
            <p:cNvSpPr/>
            <p:nvPr/>
          </p:nvSpPr>
          <p:spPr>
            <a:xfrm>
              <a:off x="7491886" y="5829293"/>
              <a:ext cx="285226" cy="79185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771E6FE7-92CB-492D-BBE1-3B187853EEAD}"/>
                </a:ext>
              </a:extLst>
            </p:cNvPr>
            <p:cNvSpPr/>
            <p:nvPr/>
          </p:nvSpPr>
          <p:spPr>
            <a:xfrm>
              <a:off x="8297942" y="5835966"/>
              <a:ext cx="236538" cy="79185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C663D57F-CF5D-44FF-A839-0779AE31C1AA}"/>
                </a:ext>
              </a:extLst>
            </p:cNvPr>
            <p:cNvSpPr/>
            <p:nvPr/>
          </p:nvSpPr>
          <p:spPr>
            <a:xfrm>
              <a:off x="3113199" y="5829295"/>
              <a:ext cx="311085" cy="79185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8CF1516D-3210-420D-90E1-90F946A17986}"/>
                </a:ext>
              </a:extLst>
            </p:cNvPr>
            <p:cNvSpPr/>
            <p:nvPr/>
          </p:nvSpPr>
          <p:spPr>
            <a:xfrm>
              <a:off x="4049601" y="5864825"/>
              <a:ext cx="311085" cy="79185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27DDBBF1-B015-4135-9E4B-9781F14E4764}"/>
                </a:ext>
              </a:extLst>
            </p:cNvPr>
            <p:cNvSpPr/>
            <p:nvPr/>
          </p:nvSpPr>
          <p:spPr>
            <a:xfrm>
              <a:off x="5047220" y="5832438"/>
              <a:ext cx="311085" cy="79185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ADF9AD04-DAE3-4B27-99FB-D4ED0D3B93CB}"/>
                </a:ext>
              </a:extLst>
            </p:cNvPr>
            <p:cNvSpPr/>
            <p:nvPr/>
          </p:nvSpPr>
          <p:spPr>
            <a:xfrm>
              <a:off x="5522771" y="5832438"/>
              <a:ext cx="311085" cy="79185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C411C10A-3995-4B1E-93A7-AA5E4E1F8379}"/>
              </a:ext>
            </a:extLst>
          </p:cNvPr>
          <p:cNvGrpSpPr/>
          <p:nvPr/>
        </p:nvGrpSpPr>
        <p:grpSpPr>
          <a:xfrm>
            <a:off x="221917" y="1211835"/>
            <a:ext cx="8643199" cy="794996"/>
            <a:chOff x="298906" y="4860062"/>
            <a:chExt cx="8643199" cy="794996"/>
          </a:xfrm>
        </p:grpSpPr>
        <p:sp>
          <p:nvSpPr>
            <p:cNvPr id="171" name="Rectangle: Rounded Corners 170">
              <a:extLst>
                <a:ext uri="{FF2B5EF4-FFF2-40B4-BE49-F238E27FC236}">
                  <a16:creationId xmlns:a16="http://schemas.microsoft.com/office/drawing/2014/main" id="{8CC81B16-14EF-4D2F-8C77-995EF067124D}"/>
                </a:ext>
              </a:extLst>
            </p:cNvPr>
            <p:cNvSpPr/>
            <p:nvPr/>
          </p:nvSpPr>
          <p:spPr>
            <a:xfrm>
              <a:off x="298906" y="4944905"/>
              <a:ext cx="8643199" cy="622169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8B575092-48F1-4F4D-BC29-83F97FCE3696}"/>
                </a:ext>
              </a:extLst>
            </p:cNvPr>
            <p:cNvSpPr/>
            <p:nvPr/>
          </p:nvSpPr>
          <p:spPr>
            <a:xfrm>
              <a:off x="6081207" y="4860063"/>
              <a:ext cx="1101286" cy="791852"/>
            </a:xfrm>
            <a:prstGeom prst="rect">
              <a:avLst/>
            </a:prstGeom>
            <a:solidFill>
              <a:srgbClr val="58F103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D3E2080B-4C1F-4E48-8D73-6EE963B61FD8}"/>
                </a:ext>
              </a:extLst>
            </p:cNvPr>
            <p:cNvSpPr/>
            <p:nvPr/>
          </p:nvSpPr>
          <p:spPr>
            <a:xfrm>
              <a:off x="2546137" y="4860063"/>
              <a:ext cx="285226" cy="79185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64E26071-CA11-4A8F-A004-C5D922146709}"/>
                </a:ext>
              </a:extLst>
            </p:cNvPr>
            <p:cNvSpPr/>
            <p:nvPr/>
          </p:nvSpPr>
          <p:spPr>
            <a:xfrm>
              <a:off x="5761741" y="4860062"/>
              <a:ext cx="234114" cy="79185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7E8CD535-47E9-4A7F-82D8-DE4B295947E6}"/>
                </a:ext>
              </a:extLst>
            </p:cNvPr>
            <p:cNvSpPr/>
            <p:nvPr/>
          </p:nvSpPr>
          <p:spPr>
            <a:xfrm>
              <a:off x="7280447" y="4860063"/>
              <a:ext cx="285226" cy="79185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D8B2C985-F218-45BA-8EC7-4573090FE3AB}"/>
                </a:ext>
              </a:extLst>
            </p:cNvPr>
            <p:cNvSpPr/>
            <p:nvPr/>
          </p:nvSpPr>
          <p:spPr>
            <a:xfrm>
              <a:off x="8021604" y="4863205"/>
              <a:ext cx="285226" cy="79185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802A12D8-8FEF-40BA-9C18-A53FB12DDBF4}"/>
                </a:ext>
              </a:extLst>
            </p:cNvPr>
            <p:cNvSpPr/>
            <p:nvPr/>
          </p:nvSpPr>
          <p:spPr>
            <a:xfrm>
              <a:off x="3013949" y="4860062"/>
              <a:ext cx="285226" cy="79185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3F03A853-A8E6-4E4B-941B-41B293D6893D}"/>
                </a:ext>
              </a:extLst>
            </p:cNvPr>
            <p:cNvSpPr/>
            <p:nvPr/>
          </p:nvSpPr>
          <p:spPr>
            <a:xfrm>
              <a:off x="3908700" y="4860062"/>
              <a:ext cx="285226" cy="79185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6385A1BD-44EA-4156-8589-8E54067E79E8}"/>
                </a:ext>
              </a:extLst>
            </p:cNvPr>
            <p:cNvSpPr/>
            <p:nvPr/>
          </p:nvSpPr>
          <p:spPr>
            <a:xfrm>
              <a:off x="4910052" y="4860062"/>
              <a:ext cx="285226" cy="79185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D0042511-3533-49C8-BB85-C87C064314A1}"/>
                </a:ext>
              </a:extLst>
            </p:cNvPr>
            <p:cNvSpPr/>
            <p:nvPr/>
          </p:nvSpPr>
          <p:spPr>
            <a:xfrm>
              <a:off x="5318443" y="4860062"/>
              <a:ext cx="285226" cy="79185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0" name="TextBox 189">
            <a:extLst>
              <a:ext uri="{FF2B5EF4-FFF2-40B4-BE49-F238E27FC236}">
                <a16:creationId xmlns:a16="http://schemas.microsoft.com/office/drawing/2014/main" id="{1C6CB3F2-755A-4EA9-AC8D-FA6E6BC38292}"/>
              </a:ext>
            </a:extLst>
          </p:cNvPr>
          <p:cNvSpPr txBox="1"/>
          <p:nvPr/>
        </p:nvSpPr>
        <p:spPr>
          <a:xfrm>
            <a:off x="9068953" y="538985"/>
            <a:ext cx="24179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Humans - </a:t>
            </a:r>
            <a:r>
              <a:rPr lang="en-US" sz="1600" b="1" dirty="0"/>
              <a:t>805aa</a:t>
            </a:r>
            <a:r>
              <a:rPr lang="en-US" b="1" dirty="0"/>
              <a:t> (100%)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D977206E-581D-486A-A5C5-9ECFC74D2F22}"/>
              </a:ext>
            </a:extLst>
          </p:cNvPr>
          <p:cNvSpPr txBox="1"/>
          <p:nvPr/>
        </p:nvSpPr>
        <p:spPr>
          <a:xfrm>
            <a:off x="9068953" y="1409330"/>
            <a:ext cx="2901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Chimpanzees - </a:t>
            </a:r>
            <a:r>
              <a:rPr lang="en-US" sz="1600" b="1" dirty="0"/>
              <a:t>805aa</a:t>
            </a:r>
            <a:r>
              <a:rPr lang="en-US" b="1" dirty="0"/>
              <a:t> (98.76%)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CDBF1331-07A6-4BA0-B53B-047DA4E80499}"/>
              </a:ext>
            </a:extLst>
          </p:cNvPr>
          <p:cNvSpPr txBox="1"/>
          <p:nvPr/>
        </p:nvSpPr>
        <p:spPr>
          <a:xfrm>
            <a:off x="9068771" y="2352413"/>
            <a:ext cx="24179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Mice - </a:t>
            </a:r>
            <a:r>
              <a:rPr lang="en-US" sz="1600" b="1" dirty="0"/>
              <a:t>810aa</a:t>
            </a:r>
            <a:r>
              <a:rPr lang="en-US" b="1" dirty="0"/>
              <a:t> (75%)</a:t>
            </a: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1C29C85E-DEB9-476A-B44C-E261FEBF22A3}"/>
              </a:ext>
            </a:extLst>
          </p:cNvPr>
          <p:cNvSpPr txBox="1"/>
          <p:nvPr/>
        </p:nvSpPr>
        <p:spPr>
          <a:xfrm>
            <a:off x="9063439" y="3236519"/>
            <a:ext cx="24179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Dogs - </a:t>
            </a:r>
            <a:r>
              <a:rPr lang="en-US" sz="1600" b="1" dirty="0"/>
              <a:t>813aa</a:t>
            </a:r>
            <a:r>
              <a:rPr lang="en-US" b="1" dirty="0"/>
              <a:t> (76.45%)</a:t>
            </a: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6BE1D6C4-E68D-4FD5-9BE4-40A835BD5943}"/>
              </a:ext>
            </a:extLst>
          </p:cNvPr>
          <p:cNvSpPr txBox="1"/>
          <p:nvPr/>
        </p:nvSpPr>
        <p:spPr>
          <a:xfrm>
            <a:off x="9063438" y="4255999"/>
            <a:ext cx="24179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Cattle - </a:t>
            </a:r>
            <a:r>
              <a:rPr lang="en-US" sz="1600" b="1" dirty="0"/>
              <a:t>769aa</a:t>
            </a:r>
            <a:r>
              <a:rPr lang="en-US" b="1" dirty="0"/>
              <a:t> (77.47%)</a:t>
            </a: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73721ACE-C32D-4E85-943D-80B28898C4B2}"/>
              </a:ext>
            </a:extLst>
          </p:cNvPr>
          <p:cNvSpPr txBox="1"/>
          <p:nvPr/>
        </p:nvSpPr>
        <p:spPr>
          <a:xfrm>
            <a:off x="9062826" y="5199082"/>
            <a:ext cx="2603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Zebrafish - </a:t>
            </a:r>
            <a:r>
              <a:rPr lang="en-US" sz="1600" b="1" dirty="0"/>
              <a:t>826aa</a:t>
            </a:r>
            <a:r>
              <a:rPr lang="en-US" b="1" dirty="0"/>
              <a:t> (38.11%)</a:t>
            </a: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3FAD0D71-FF52-461D-9400-B3F4FFDF1E32}"/>
              </a:ext>
            </a:extLst>
          </p:cNvPr>
          <p:cNvSpPr txBox="1"/>
          <p:nvPr/>
        </p:nvSpPr>
        <p:spPr>
          <a:xfrm>
            <a:off x="10758143" y="6064908"/>
            <a:ext cx="14464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C. elegans - </a:t>
            </a:r>
            <a:r>
              <a:rPr lang="en-US" sz="1600" b="1" dirty="0"/>
              <a:t>1285aa</a:t>
            </a:r>
            <a:r>
              <a:rPr lang="en-US" b="1" dirty="0"/>
              <a:t> (26%)</a:t>
            </a:r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386CE558-F4C6-4925-82BD-13311CA0CED0}"/>
              </a:ext>
            </a:extLst>
          </p:cNvPr>
          <p:cNvSpPr txBox="1"/>
          <p:nvPr/>
        </p:nvSpPr>
        <p:spPr>
          <a:xfrm>
            <a:off x="6074265" y="473421"/>
            <a:ext cx="973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TMC</a:t>
            </a: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2DEA54D7-3534-41EF-B642-8390183CDA0F}"/>
              </a:ext>
            </a:extLst>
          </p:cNvPr>
          <p:cNvSpPr txBox="1"/>
          <p:nvPr/>
        </p:nvSpPr>
        <p:spPr>
          <a:xfrm>
            <a:off x="6074265" y="2256064"/>
            <a:ext cx="973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TMC</a:t>
            </a: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1E692360-0CA8-4046-9F1F-A17BD2BC2051}"/>
              </a:ext>
            </a:extLst>
          </p:cNvPr>
          <p:cNvSpPr txBox="1"/>
          <p:nvPr/>
        </p:nvSpPr>
        <p:spPr>
          <a:xfrm>
            <a:off x="6074265" y="1343574"/>
            <a:ext cx="973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TMC</a:t>
            </a: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8BF8602A-3FDB-4D27-A6D2-963077D2E62C}"/>
              </a:ext>
            </a:extLst>
          </p:cNvPr>
          <p:cNvSpPr txBox="1"/>
          <p:nvPr/>
        </p:nvSpPr>
        <p:spPr>
          <a:xfrm>
            <a:off x="6161312" y="3153695"/>
            <a:ext cx="973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TMC</a:t>
            </a: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493BD313-2B2B-4DCA-A61F-0936BCA0D988}"/>
              </a:ext>
            </a:extLst>
          </p:cNvPr>
          <p:cNvSpPr txBox="1"/>
          <p:nvPr/>
        </p:nvSpPr>
        <p:spPr>
          <a:xfrm>
            <a:off x="6292902" y="4165996"/>
            <a:ext cx="973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TMC</a:t>
            </a: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889C5018-0CFE-48B3-959F-06EE418B2312}"/>
              </a:ext>
            </a:extLst>
          </p:cNvPr>
          <p:cNvSpPr txBox="1"/>
          <p:nvPr/>
        </p:nvSpPr>
        <p:spPr>
          <a:xfrm>
            <a:off x="6043561" y="5103162"/>
            <a:ext cx="973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TMC</a:t>
            </a: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56CFC1A8-439C-47EF-90E4-75E72293DFF8}"/>
              </a:ext>
            </a:extLst>
          </p:cNvPr>
          <p:cNvSpPr txBox="1"/>
          <p:nvPr/>
        </p:nvSpPr>
        <p:spPr>
          <a:xfrm>
            <a:off x="6999767" y="6091024"/>
            <a:ext cx="973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TMC</a:t>
            </a:r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363471C3-1B45-4636-A189-FD0670B21732}"/>
              </a:ext>
            </a:extLst>
          </p:cNvPr>
          <p:cNvSpPr/>
          <p:nvPr/>
        </p:nvSpPr>
        <p:spPr>
          <a:xfrm>
            <a:off x="141402" y="197963"/>
            <a:ext cx="11339971" cy="963520"/>
          </a:xfrm>
          <a:prstGeom prst="rect">
            <a:avLst/>
          </a:prstGeom>
          <a:solidFill>
            <a:srgbClr val="FFC000">
              <a:alpha val="2117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A4B4A8A4-A68C-4525-B8D4-AAA9E2AA1BAA}"/>
              </a:ext>
            </a:extLst>
          </p:cNvPr>
          <p:cNvSpPr/>
          <p:nvPr/>
        </p:nvSpPr>
        <p:spPr>
          <a:xfrm>
            <a:off x="141402" y="2019423"/>
            <a:ext cx="11339971" cy="963520"/>
          </a:xfrm>
          <a:prstGeom prst="rect">
            <a:avLst/>
          </a:prstGeom>
          <a:solidFill>
            <a:srgbClr val="FFC000">
              <a:alpha val="2117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30701B32-63D1-4EBB-8228-6E69BE19AF4A}"/>
              </a:ext>
            </a:extLst>
          </p:cNvPr>
          <p:cNvSpPr/>
          <p:nvPr/>
        </p:nvSpPr>
        <p:spPr>
          <a:xfrm>
            <a:off x="131823" y="5826166"/>
            <a:ext cx="11972193" cy="963520"/>
          </a:xfrm>
          <a:prstGeom prst="rect">
            <a:avLst/>
          </a:prstGeom>
          <a:solidFill>
            <a:srgbClr val="FFC000">
              <a:alpha val="2117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06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" grpId="0" animBg="1"/>
      <p:bldP spid="206" grpId="0" animBg="1"/>
      <p:bldP spid="20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8"/>
          <p:cNvSpPr txBox="1"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Why use mice?</a:t>
            </a:r>
            <a:endParaRPr/>
          </a:p>
        </p:txBody>
      </p:sp>
      <p:pic>
        <p:nvPicPr>
          <p:cNvPr id="198" name="Google Shape;198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04522" y="1199447"/>
            <a:ext cx="5487805" cy="54878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F24282C2-9DC4-4074-983A-E986A7B5CC68}"/>
              </a:ext>
            </a:extLst>
          </p:cNvPr>
          <p:cNvGrpSpPr/>
          <p:nvPr/>
        </p:nvGrpSpPr>
        <p:grpSpPr>
          <a:xfrm>
            <a:off x="4209016" y="351505"/>
            <a:ext cx="2713373" cy="3242464"/>
            <a:chOff x="3676454" y="1621767"/>
            <a:chExt cx="3412503" cy="3614465"/>
          </a:xfrm>
        </p:grpSpPr>
        <p:pic>
          <p:nvPicPr>
            <p:cNvPr id="4" name="Google Shape;204;p29">
              <a:extLst>
                <a:ext uri="{FF2B5EF4-FFF2-40B4-BE49-F238E27FC236}">
                  <a16:creationId xmlns:a16="http://schemas.microsoft.com/office/drawing/2014/main" id="{DEE70E7E-3D76-4A5E-9B3C-041F4F0E26DD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3">
              <a:alphaModFix/>
            </a:blip>
            <a:srcRect l="26649" t="22857" r="43862" b="24802"/>
            <a:stretch/>
          </p:blipFill>
          <p:spPr>
            <a:xfrm>
              <a:off x="3791297" y="1621767"/>
              <a:ext cx="3297660" cy="3614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052818A-742F-4062-B067-25283DC94098}"/>
                </a:ext>
              </a:extLst>
            </p:cNvPr>
            <p:cNvSpPr/>
            <p:nvPr/>
          </p:nvSpPr>
          <p:spPr>
            <a:xfrm>
              <a:off x="3676454" y="2554665"/>
              <a:ext cx="1300899" cy="16496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91F5BF0E-25DA-42E4-AB09-3132C5AF71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9670" y="3738084"/>
            <a:ext cx="2740352" cy="26580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65E1FEE-2ECB-4A2C-9246-A30C0456A4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2317" y="4191001"/>
            <a:ext cx="4122777" cy="2255715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B80421E-6E64-44E3-9E9F-AB919EB18AEA}"/>
              </a:ext>
            </a:extLst>
          </p:cNvPr>
          <p:cNvCxnSpPr>
            <a:cxnSpLocks/>
          </p:cNvCxnSpPr>
          <p:nvPr/>
        </p:nvCxnSpPr>
        <p:spPr>
          <a:xfrm flipH="1">
            <a:off x="3921551" y="2850164"/>
            <a:ext cx="1260268" cy="653719"/>
          </a:xfrm>
          <a:prstGeom prst="straightConnector1">
            <a:avLst/>
          </a:prstGeom>
          <a:ln w="57150">
            <a:solidFill>
              <a:schemeClr val="accent5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C9C6170-618E-4858-A6FA-59CE445F0F19}"/>
              </a:ext>
            </a:extLst>
          </p:cNvPr>
          <p:cNvCxnSpPr>
            <a:cxnSpLocks/>
          </p:cNvCxnSpPr>
          <p:nvPr/>
        </p:nvCxnSpPr>
        <p:spPr>
          <a:xfrm>
            <a:off x="7013704" y="2828039"/>
            <a:ext cx="1357298" cy="856015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B7799D0-C3FB-473A-8783-6C37B1474A89}"/>
              </a:ext>
            </a:extLst>
          </p:cNvPr>
          <p:cNvSpPr txBox="1"/>
          <p:nvPr/>
        </p:nvSpPr>
        <p:spPr>
          <a:xfrm>
            <a:off x="1796942" y="3502809"/>
            <a:ext cx="3025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Innate Immunity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9C62D5D-EE09-4BB1-AC22-568EE66C59F0}"/>
              </a:ext>
            </a:extLst>
          </p:cNvPr>
          <p:cNvSpPr txBox="1"/>
          <p:nvPr/>
        </p:nvSpPr>
        <p:spPr>
          <a:xfrm>
            <a:off x="8371002" y="3600684"/>
            <a:ext cx="3025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Tumor Progression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0EACFF6-CFC0-4255-BA5C-28CE597A0BFE}"/>
              </a:ext>
            </a:extLst>
          </p:cNvPr>
          <p:cNvSpPr txBox="1"/>
          <p:nvPr/>
        </p:nvSpPr>
        <p:spPr>
          <a:xfrm>
            <a:off x="4070022" y="6262050"/>
            <a:ext cx="4051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How does EVER1 interact in vivo?</a:t>
            </a:r>
          </a:p>
        </p:txBody>
      </p:sp>
    </p:spTree>
    <p:extLst>
      <p:ext uri="{BB962C8B-B14F-4D97-AF65-F5344CB8AC3E}">
        <p14:creationId xmlns:p14="http://schemas.microsoft.com/office/powerpoint/2010/main" val="385812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8" grpId="0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C6DF4F-B068-4099-BF0D-3BAE9B4682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3509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2"/>
          <p:cNvSpPr txBox="1">
            <a:spLocks noGrp="1"/>
          </p:cNvSpPr>
          <p:nvPr>
            <p:ph type="title"/>
          </p:nvPr>
        </p:nvSpPr>
        <p:spPr>
          <a:xfrm>
            <a:off x="838200" y="8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TMC6 protein interactions in mice</a:t>
            </a:r>
            <a:endParaRPr/>
          </a:p>
        </p:txBody>
      </p:sp>
      <p:pic>
        <p:nvPicPr>
          <p:cNvPr id="243" name="Google Shape;243;p32" descr="https://lh4.googleusercontent.com/XGcTKz6h-_Pg46Qsu3ZZ0ItDPvMmHxX9QKnjZa9aQDPKRtKGDbhI4rKaikejqSq_NnehO29YulUYlBliSdlpgN0Z-v_Sv-uWb6ZFLtgimdQZyFq73iBMNYcjQ_STOGP_xPOQMKu1coU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14109" t="2918" r="17979" b="25502"/>
          <a:stretch/>
        </p:blipFill>
        <p:spPr>
          <a:xfrm>
            <a:off x="4914901" y="809624"/>
            <a:ext cx="6972300" cy="590658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4" name="Google Shape;244;p32"/>
          <p:cNvCxnSpPr/>
          <p:nvPr/>
        </p:nvCxnSpPr>
        <p:spPr>
          <a:xfrm rot="10800000" flipH="1">
            <a:off x="5376863" y="1822091"/>
            <a:ext cx="1876425" cy="337185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47" name="Google Shape;247;p32"/>
          <p:cNvSpPr txBox="1"/>
          <p:nvPr/>
        </p:nvSpPr>
        <p:spPr>
          <a:xfrm>
            <a:off x="364331" y="2152296"/>
            <a:ext cx="440055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Direct line of interaction from TMC6 to Cib1</a:t>
            </a:r>
            <a:endParaRPr b="1" dirty="0"/>
          </a:p>
        </p:txBody>
      </p:sp>
      <p:sp>
        <p:nvSpPr>
          <p:cNvPr id="248" name="Google Shape;248;p32"/>
          <p:cNvSpPr txBox="1"/>
          <p:nvPr/>
        </p:nvSpPr>
        <p:spPr>
          <a:xfrm>
            <a:off x="439341" y="3347418"/>
            <a:ext cx="440055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UBR4: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Ubiquination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32"/>
          <p:cNvSpPr txBox="1"/>
          <p:nvPr/>
        </p:nvSpPr>
        <p:spPr>
          <a:xfrm>
            <a:off x="364331" y="4362944"/>
            <a:ext cx="447556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Cry2: Involved in the circadian rhythm and sensitive to blue-light</a:t>
            </a:r>
            <a:endParaRPr b="1" dirty="0"/>
          </a:p>
        </p:txBody>
      </p:sp>
      <p:sp>
        <p:nvSpPr>
          <p:cNvPr id="250" name="Google Shape;250;p32"/>
          <p:cNvSpPr/>
          <p:nvPr/>
        </p:nvSpPr>
        <p:spPr>
          <a:xfrm>
            <a:off x="7086600" y="1678368"/>
            <a:ext cx="4491037" cy="3758010"/>
          </a:xfrm>
          <a:prstGeom prst="ellipse">
            <a:avLst/>
          </a:prstGeom>
          <a:solidFill>
            <a:schemeClr val="accent2">
              <a:alpha val="20000"/>
            </a:schemeClr>
          </a:solidFill>
          <a:ln w="12700" cap="flat" cmpd="sng">
            <a:solidFill>
              <a:srgbClr val="AC5B2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E0C3CD-0B90-42CC-BF64-5F937EC4EF86}"/>
              </a:ext>
            </a:extLst>
          </p:cNvPr>
          <p:cNvSpPr txBox="1"/>
          <p:nvPr/>
        </p:nvSpPr>
        <p:spPr>
          <a:xfrm>
            <a:off x="8107051" y="5574396"/>
            <a:ext cx="2894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Circadian Rhythm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" grpId="0" animBg="1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3"/>
          <p:cNvSpPr txBox="1"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What don’t we know?</a:t>
            </a:r>
            <a:endParaRPr/>
          </a:p>
        </p:txBody>
      </p:sp>
      <p:pic>
        <p:nvPicPr>
          <p:cNvPr id="256" name="Google Shape;256;p3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232358" y="1448593"/>
            <a:ext cx="9727283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>
            <a:spLocks noGrp="1"/>
          </p:cNvSpPr>
          <p:nvPr>
            <p:ph type="title"/>
          </p:nvPr>
        </p:nvSpPr>
        <p:spPr>
          <a:xfrm>
            <a:off x="588900" y="371475"/>
            <a:ext cx="11014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What is Tree man syndrome (EV)?</a:t>
            </a:r>
            <a:endParaRPr dirty="0"/>
          </a:p>
        </p:txBody>
      </p:sp>
      <p:pic>
        <p:nvPicPr>
          <p:cNvPr id="131" name="Google Shape;131;p1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49564"/>
          <a:stretch/>
        </p:blipFill>
        <p:spPr>
          <a:xfrm>
            <a:off x="559716" y="1971053"/>
            <a:ext cx="3122629" cy="412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29933" y="1971053"/>
            <a:ext cx="4814517" cy="412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4CC0448-EB16-44D1-B7B9-F8C0B7A237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000"/>
          <a:stretch/>
        </p:blipFill>
        <p:spPr>
          <a:xfrm>
            <a:off x="8792038" y="1971052"/>
            <a:ext cx="3095626" cy="41275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295A93E-968C-428A-9641-9A215CFC1DE0}"/>
              </a:ext>
            </a:extLst>
          </p:cNvPr>
          <p:cNvSpPr txBox="1"/>
          <p:nvPr/>
        </p:nvSpPr>
        <p:spPr>
          <a:xfrm>
            <a:off x="3640317" y="6286470"/>
            <a:ext cx="4911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What causes warts?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4"/>
          <p:cNvSpPr txBox="1">
            <a:spLocks noGrp="1"/>
          </p:cNvSpPr>
          <p:nvPr>
            <p:ph type="title"/>
          </p:nvPr>
        </p:nvSpPr>
        <p:spPr>
          <a:xfrm>
            <a:off x="838200" y="11252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How does EVER1 aid in innate immunity?</a:t>
            </a: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A024CA-2CD2-4E1F-8FFC-A2A8093DCE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452" y="1438086"/>
            <a:ext cx="8743095" cy="509603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0F4B857-5615-4BC6-904D-31F2B5745531}"/>
              </a:ext>
            </a:extLst>
          </p:cNvPr>
          <p:cNvSpPr/>
          <p:nvPr/>
        </p:nvSpPr>
        <p:spPr>
          <a:xfrm rot="3834407">
            <a:off x="6331753" y="637170"/>
            <a:ext cx="1547324" cy="3878231"/>
          </a:xfrm>
          <a:prstGeom prst="rect">
            <a:avLst/>
          </a:prstGeom>
          <a:solidFill>
            <a:srgbClr val="FFC000">
              <a:alpha val="27843"/>
            </a:srgb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5"/>
          <p:cNvSpPr txBox="1"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What is the primary goal?</a:t>
            </a:r>
            <a:endParaRPr/>
          </a:p>
        </p:txBody>
      </p:sp>
      <p:sp>
        <p:nvSpPr>
          <p:cNvPr id="269" name="Google Shape;269;p35"/>
          <p:cNvSpPr txBox="1">
            <a:spLocks noGrp="1"/>
          </p:cNvSpPr>
          <p:nvPr>
            <p:ph type="body" idx="1"/>
          </p:nvPr>
        </p:nvSpPr>
        <p:spPr>
          <a:xfrm>
            <a:off x="838200" y="5591875"/>
            <a:ext cx="10515600" cy="118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 dirty="0"/>
              <a:t>To understand TMC6’s role in innate immunity to HPV, and consequently, its role on cell proliferation</a:t>
            </a:r>
            <a:endParaRPr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F40F57E-0440-4D20-90BE-E9D2920298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261732"/>
              </p:ext>
            </p:extLst>
          </p:nvPr>
        </p:nvGraphicFramePr>
        <p:xfrm>
          <a:off x="1527011" y="1430648"/>
          <a:ext cx="9137977" cy="3965152"/>
        </p:xfrm>
        <a:graphic>
          <a:graphicData uri="http://schemas.openxmlformats.org/drawingml/2006/table">
            <a:tbl>
              <a:tblPr firstRow="1" bandRow="1">
                <a:tableStyleId>{37DEF93C-8616-4229-8477-51D788D698F7}</a:tableStyleId>
              </a:tblPr>
              <a:tblGrid>
                <a:gridCol w="2874416">
                  <a:extLst>
                    <a:ext uri="{9D8B030D-6E8A-4147-A177-3AD203B41FA5}">
                      <a16:colId xmlns:a16="http://schemas.microsoft.com/office/drawing/2014/main" val="3431654431"/>
                    </a:ext>
                  </a:extLst>
                </a:gridCol>
                <a:gridCol w="255414">
                  <a:extLst>
                    <a:ext uri="{9D8B030D-6E8A-4147-A177-3AD203B41FA5}">
                      <a16:colId xmlns:a16="http://schemas.microsoft.com/office/drawing/2014/main" val="47009257"/>
                    </a:ext>
                  </a:extLst>
                </a:gridCol>
                <a:gridCol w="2903456">
                  <a:extLst>
                    <a:ext uri="{9D8B030D-6E8A-4147-A177-3AD203B41FA5}">
                      <a16:colId xmlns:a16="http://schemas.microsoft.com/office/drawing/2014/main" val="2997745342"/>
                    </a:ext>
                  </a:extLst>
                </a:gridCol>
                <a:gridCol w="273377">
                  <a:extLst>
                    <a:ext uri="{9D8B030D-6E8A-4147-A177-3AD203B41FA5}">
                      <a16:colId xmlns:a16="http://schemas.microsoft.com/office/drawing/2014/main" val="1369014664"/>
                    </a:ext>
                  </a:extLst>
                </a:gridCol>
                <a:gridCol w="2831314">
                  <a:extLst>
                    <a:ext uri="{9D8B030D-6E8A-4147-A177-3AD203B41FA5}">
                      <a16:colId xmlns:a16="http://schemas.microsoft.com/office/drawing/2014/main" val="3896879374"/>
                    </a:ext>
                  </a:extLst>
                </a:gridCol>
              </a:tblGrid>
              <a:tr h="50506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Aim 1</a:t>
                      </a:r>
                    </a:p>
                  </a:txBody>
                  <a:tcP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Aim 2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Aim 3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0681507"/>
                  </a:ext>
                </a:extLst>
              </a:tr>
              <a:tr h="3446992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Determine conserved amino acids between the homologous organisms and use CRISPR/CAS9 to create mutant mice using these conserved regions</a:t>
                      </a:r>
                    </a:p>
                  </a:txBody>
                  <a:tcPr>
                    <a:solidFill>
                      <a:srgbClr val="FF0066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  <a:p>
                      <a:pPr algn="ctr"/>
                      <a:r>
                        <a:rPr lang="en-US" sz="2200" b="1" dirty="0"/>
                        <a:t>Identify new genes important for innate immunity to HPV by using RNA-seq to see differentially expressed genes in response to viral entry</a:t>
                      </a:r>
                    </a:p>
                  </a:txBody>
                  <a:tcPr>
                    <a:solidFill>
                      <a:srgbClr val="00B0F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1" dirty="0"/>
                    </a:p>
                    <a:p>
                      <a:pPr algn="ctr"/>
                      <a:r>
                        <a:rPr lang="en-US" sz="2200" b="1" dirty="0"/>
                        <a:t>Identify new proteins involved in cellular proliferation and innate immunity  by quantifying protein levels in response to blue-light and viral entry</a:t>
                      </a:r>
                    </a:p>
                  </a:txBody>
                  <a:tcPr>
                    <a:solidFill>
                      <a:srgbClr val="70AD47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3877268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FADFD100-2966-4FEF-BFB8-7BB929214CD9}"/>
              </a:ext>
            </a:extLst>
          </p:cNvPr>
          <p:cNvSpPr/>
          <p:nvPr/>
        </p:nvSpPr>
        <p:spPr>
          <a:xfrm>
            <a:off x="1527011" y="1430648"/>
            <a:ext cx="9266680" cy="3965152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5"/>
          <p:cNvSpPr txBox="1"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What is the primary goal?</a:t>
            </a:r>
            <a:endParaRPr/>
          </a:p>
        </p:txBody>
      </p:sp>
      <p:sp>
        <p:nvSpPr>
          <p:cNvPr id="269" name="Google Shape;269;p35"/>
          <p:cNvSpPr txBox="1">
            <a:spLocks noGrp="1"/>
          </p:cNvSpPr>
          <p:nvPr>
            <p:ph type="body" idx="1"/>
          </p:nvPr>
        </p:nvSpPr>
        <p:spPr>
          <a:xfrm>
            <a:off x="838200" y="5591875"/>
            <a:ext cx="10515600" cy="118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 dirty="0"/>
              <a:t>To understand TMC6’s role in innate immunity to HPV, and consequently, its role on cell proliferation</a:t>
            </a:r>
            <a:endParaRPr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F40F57E-0440-4D20-90BE-E9D292029868}"/>
              </a:ext>
            </a:extLst>
          </p:cNvPr>
          <p:cNvGraphicFramePr>
            <a:graphicFrameLocks noGrp="1"/>
          </p:cNvGraphicFramePr>
          <p:nvPr/>
        </p:nvGraphicFramePr>
        <p:xfrm>
          <a:off x="1527011" y="1430648"/>
          <a:ext cx="9137977" cy="3965152"/>
        </p:xfrm>
        <a:graphic>
          <a:graphicData uri="http://schemas.openxmlformats.org/drawingml/2006/table">
            <a:tbl>
              <a:tblPr firstRow="1" bandRow="1">
                <a:tableStyleId>{37DEF93C-8616-4229-8477-51D788D698F7}</a:tableStyleId>
              </a:tblPr>
              <a:tblGrid>
                <a:gridCol w="2874416">
                  <a:extLst>
                    <a:ext uri="{9D8B030D-6E8A-4147-A177-3AD203B41FA5}">
                      <a16:colId xmlns:a16="http://schemas.microsoft.com/office/drawing/2014/main" val="3431654431"/>
                    </a:ext>
                  </a:extLst>
                </a:gridCol>
                <a:gridCol w="255414">
                  <a:extLst>
                    <a:ext uri="{9D8B030D-6E8A-4147-A177-3AD203B41FA5}">
                      <a16:colId xmlns:a16="http://schemas.microsoft.com/office/drawing/2014/main" val="47009257"/>
                    </a:ext>
                  </a:extLst>
                </a:gridCol>
                <a:gridCol w="2903456">
                  <a:extLst>
                    <a:ext uri="{9D8B030D-6E8A-4147-A177-3AD203B41FA5}">
                      <a16:colId xmlns:a16="http://schemas.microsoft.com/office/drawing/2014/main" val="2997745342"/>
                    </a:ext>
                  </a:extLst>
                </a:gridCol>
                <a:gridCol w="273377">
                  <a:extLst>
                    <a:ext uri="{9D8B030D-6E8A-4147-A177-3AD203B41FA5}">
                      <a16:colId xmlns:a16="http://schemas.microsoft.com/office/drawing/2014/main" val="1369014664"/>
                    </a:ext>
                  </a:extLst>
                </a:gridCol>
                <a:gridCol w="2831314">
                  <a:extLst>
                    <a:ext uri="{9D8B030D-6E8A-4147-A177-3AD203B41FA5}">
                      <a16:colId xmlns:a16="http://schemas.microsoft.com/office/drawing/2014/main" val="3896879374"/>
                    </a:ext>
                  </a:extLst>
                </a:gridCol>
              </a:tblGrid>
              <a:tr h="50506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Aim 1</a:t>
                      </a:r>
                    </a:p>
                  </a:txBody>
                  <a:tcP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Aim 2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Aim 3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0681507"/>
                  </a:ext>
                </a:extLst>
              </a:tr>
              <a:tr h="3446992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Determine conserved amino acids between the homologous organisms and use CRISPR/CAS9 to create mutant mice using these conserved regions</a:t>
                      </a:r>
                    </a:p>
                  </a:txBody>
                  <a:tcPr>
                    <a:solidFill>
                      <a:srgbClr val="FF0066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  <a:p>
                      <a:pPr algn="ctr"/>
                      <a:r>
                        <a:rPr lang="en-US" sz="2200" b="1" dirty="0"/>
                        <a:t>Identify new genes important for innate immunity to HPV by using RNA-seq to see differentially expressed genes in response to viral entry</a:t>
                      </a:r>
                    </a:p>
                  </a:txBody>
                  <a:tcPr>
                    <a:solidFill>
                      <a:srgbClr val="00B0F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1" dirty="0"/>
                    </a:p>
                    <a:p>
                      <a:pPr algn="ctr"/>
                      <a:r>
                        <a:rPr lang="en-US" sz="2200" b="1" dirty="0"/>
                        <a:t>Identify new proteins involved in cellular proliferation and innate immunity  by quantifying protein levels in response to blue-light and viral entry</a:t>
                      </a:r>
                    </a:p>
                  </a:txBody>
                  <a:tcPr>
                    <a:solidFill>
                      <a:srgbClr val="70AD47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3877268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FADFD100-2966-4FEF-BFB8-7BB929214CD9}"/>
              </a:ext>
            </a:extLst>
          </p:cNvPr>
          <p:cNvSpPr/>
          <p:nvPr/>
        </p:nvSpPr>
        <p:spPr>
          <a:xfrm>
            <a:off x="4628561" y="1430648"/>
            <a:ext cx="6165130" cy="3965152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012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5"/>
          <p:cNvSpPr txBox="1"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What is the primary goal?</a:t>
            </a:r>
            <a:endParaRPr/>
          </a:p>
        </p:txBody>
      </p:sp>
      <p:sp>
        <p:nvSpPr>
          <p:cNvPr id="269" name="Google Shape;269;p35"/>
          <p:cNvSpPr txBox="1">
            <a:spLocks noGrp="1"/>
          </p:cNvSpPr>
          <p:nvPr>
            <p:ph type="body" idx="1"/>
          </p:nvPr>
        </p:nvSpPr>
        <p:spPr>
          <a:xfrm>
            <a:off x="838200" y="5591875"/>
            <a:ext cx="10515600" cy="118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 dirty="0"/>
              <a:t>To understand TMC6’s role in innate immunity to HPV, and consequently, its role on cell proliferation</a:t>
            </a:r>
            <a:endParaRPr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F40F57E-0440-4D20-90BE-E9D292029868}"/>
              </a:ext>
            </a:extLst>
          </p:cNvPr>
          <p:cNvGraphicFramePr>
            <a:graphicFrameLocks noGrp="1"/>
          </p:cNvGraphicFramePr>
          <p:nvPr/>
        </p:nvGraphicFramePr>
        <p:xfrm>
          <a:off x="1527011" y="1430648"/>
          <a:ext cx="9137977" cy="3965152"/>
        </p:xfrm>
        <a:graphic>
          <a:graphicData uri="http://schemas.openxmlformats.org/drawingml/2006/table">
            <a:tbl>
              <a:tblPr firstRow="1" bandRow="1">
                <a:tableStyleId>{37DEF93C-8616-4229-8477-51D788D698F7}</a:tableStyleId>
              </a:tblPr>
              <a:tblGrid>
                <a:gridCol w="2874416">
                  <a:extLst>
                    <a:ext uri="{9D8B030D-6E8A-4147-A177-3AD203B41FA5}">
                      <a16:colId xmlns:a16="http://schemas.microsoft.com/office/drawing/2014/main" val="3431654431"/>
                    </a:ext>
                  </a:extLst>
                </a:gridCol>
                <a:gridCol w="255414">
                  <a:extLst>
                    <a:ext uri="{9D8B030D-6E8A-4147-A177-3AD203B41FA5}">
                      <a16:colId xmlns:a16="http://schemas.microsoft.com/office/drawing/2014/main" val="47009257"/>
                    </a:ext>
                  </a:extLst>
                </a:gridCol>
                <a:gridCol w="2903456">
                  <a:extLst>
                    <a:ext uri="{9D8B030D-6E8A-4147-A177-3AD203B41FA5}">
                      <a16:colId xmlns:a16="http://schemas.microsoft.com/office/drawing/2014/main" val="2997745342"/>
                    </a:ext>
                  </a:extLst>
                </a:gridCol>
                <a:gridCol w="273377">
                  <a:extLst>
                    <a:ext uri="{9D8B030D-6E8A-4147-A177-3AD203B41FA5}">
                      <a16:colId xmlns:a16="http://schemas.microsoft.com/office/drawing/2014/main" val="1369014664"/>
                    </a:ext>
                  </a:extLst>
                </a:gridCol>
                <a:gridCol w="2831314">
                  <a:extLst>
                    <a:ext uri="{9D8B030D-6E8A-4147-A177-3AD203B41FA5}">
                      <a16:colId xmlns:a16="http://schemas.microsoft.com/office/drawing/2014/main" val="3896879374"/>
                    </a:ext>
                  </a:extLst>
                </a:gridCol>
              </a:tblGrid>
              <a:tr h="50506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Aim 1</a:t>
                      </a:r>
                    </a:p>
                  </a:txBody>
                  <a:tcP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Aim 2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Aim 3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0681507"/>
                  </a:ext>
                </a:extLst>
              </a:tr>
              <a:tr h="3446992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Determine conserved amino acids between the homologous organisms and use CRISPR/CAS9 to create mutant mice using these conserved regions</a:t>
                      </a:r>
                    </a:p>
                  </a:txBody>
                  <a:tcPr>
                    <a:solidFill>
                      <a:srgbClr val="FF0066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  <a:p>
                      <a:pPr algn="ctr"/>
                      <a:r>
                        <a:rPr lang="en-US" sz="2200" b="1" dirty="0"/>
                        <a:t>Identify new genes important for innate immunity to HPV by using RNA-seq to see differentially expressed genes in response to viral entry</a:t>
                      </a:r>
                    </a:p>
                  </a:txBody>
                  <a:tcPr>
                    <a:solidFill>
                      <a:srgbClr val="00B0F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1" dirty="0"/>
                    </a:p>
                    <a:p>
                      <a:pPr algn="ctr"/>
                      <a:r>
                        <a:rPr lang="en-US" sz="2200" b="1" dirty="0"/>
                        <a:t>Identify new proteins involved in cellular proliferation and innate immunity  by quantifying protein levels in response to blue-light and viral entry</a:t>
                      </a:r>
                    </a:p>
                  </a:txBody>
                  <a:tcPr>
                    <a:solidFill>
                      <a:srgbClr val="70AD47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3877268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FADFD100-2966-4FEF-BFB8-7BB929214CD9}"/>
              </a:ext>
            </a:extLst>
          </p:cNvPr>
          <p:cNvSpPr/>
          <p:nvPr/>
        </p:nvSpPr>
        <p:spPr>
          <a:xfrm>
            <a:off x="1527011" y="1430648"/>
            <a:ext cx="2894160" cy="3965152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F781B5-B0E5-41E5-A589-D995EE42C9E7}"/>
              </a:ext>
            </a:extLst>
          </p:cNvPr>
          <p:cNvSpPr/>
          <p:nvPr/>
        </p:nvSpPr>
        <p:spPr>
          <a:xfrm>
            <a:off x="7770828" y="1430648"/>
            <a:ext cx="2894160" cy="3965152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6615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5"/>
          <p:cNvSpPr txBox="1"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What is the primary goal?</a:t>
            </a:r>
            <a:endParaRPr/>
          </a:p>
        </p:txBody>
      </p:sp>
      <p:sp>
        <p:nvSpPr>
          <p:cNvPr id="269" name="Google Shape;269;p35"/>
          <p:cNvSpPr txBox="1">
            <a:spLocks noGrp="1"/>
          </p:cNvSpPr>
          <p:nvPr>
            <p:ph type="body" idx="1"/>
          </p:nvPr>
        </p:nvSpPr>
        <p:spPr>
          <a:xfrm>
            <a:off x="838200" y="5591875"/>
            <a:ext cx="10515600" cy="118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 dirty="0"/>
              <a:t>To understand TMC6’s role in innate immunity to HPV, and consequently, its role on cell proliferation</a:t>
            </a:r>
            <a:endParaRPr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F40F57E-0440-4D20-90BE-E9D292029868}"/>
              </a:ext>
            </a:extLst>
          </p:cNvPr>
          <p:cNvGraphicFramePr>
            <a:graphicFrameLocks noGrp="1"/>
          </p:cNvGraphicFramePr>
          <p:nvPr/>
        </p:nvGraphicFramePr>
        <p:xfrm>
          <a:off x="1527011" y="1430648"/>
          <a:ext cx="9137977" cy="3965152"/>
        </p:xfrm>
        <a:graphic>
          <a:graphicData uri="http://schemas.openxmlformats.org/drawingml/2006/table">
            <a:tbl>
              <a:tblPr firstRow="1" bandRow="1">
                <a:tableStyleId>{37DEF93C-8616-4229-8477-51D788D698F7}</a:tableStyleId>
              </a:tblPr>
              <a:tblGrid>
                <a:gridCol w="2874416">
                  <a:extLst>
                    <a:ext uri="{9D8B030D-6E8A-4147-A177-3AD203B41FA5}">
                      <a16:colId xmlns:a16="http://schemas.microsoft.com/office/drawing/2014/main" val="3431654431"/>
                    </a:ext>
                  </a:extLst>
                </a:gridCol>
                <a:gridCol w="255414">
                  <a:extLst>
                    <a:ext uri="{9D8B030D-6E8A-4147-A177-3AD203B41FA5}">
                      <a16:colId xmlns:a16="http://schemas.microsoft.com/office/drawing/2014/main" val="47009257"/>
                    </a:ext>
                  </a:extLst>
                </a:gridCol>
                <a:gridCol w="2903456">
                  <a:extLst>
                    <a:ext uri="{9D8B030D-6E8A-4147-A177-3AD203B41FA5}">
                      <a16:colId xmlns:a16="http://schemas.microsoft.com/office/drawing/2014/main" val="2997745342"/>
                    </a:ext>
                  </a:extLst>
                </a:gridCol>
                <a:gridCol w="273377">
                  <a:extLst>
                    <a:ext uri="{9D8B030D-6E8A-4147-A177-3AD203B41FA5}">
                      <a16:colId xmlns:a16="http://schemas.microsoft.com/office/drawing/2014/main" val="1369014664"/>
                    </a:ext>
                  </a:extLst>
                </a:gridCol>
                <a:gridCol w="2831314">
                  <a:extLst>
                    <a:ext uri="{9D8B030D-6E8A-4147-A177-3AD203B41FA5}">
                      <a16:colId xmlns:a16="http://schemas.microsoft.com/office/drawing/2014/main" val="3896879374"/>
                    </a:ext>
                  </a:extLst>
                </a:gridCol>
              </a:tblGrid>
              <a:tr h="50506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Aim 1</a:t>
                      </a:r>
                    </a:p>
                  </a:txBody>
                  <a:tcP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Aim 2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Aim 3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0681507"/>
                  </a:ext>
                </a:extLst>
              </a:tr>
              <a:tr h="3446992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Determine conserved amino acids between the homologous organisms and use CRISPR/CAS9 to create mutant mice using these conserved regions</a:t>
                      </a:r>
                    </a:p>
                  </a:txBody>
                  <a:tcPr>
                    <a:solidFill>
                      <a:srgbClr val="FF0066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  <a:p>
                      <a:pPr algn="ctr"/>
                      <a:r>
                        <a:rPr lang="en-US" sz="2200" b="1" dirty="0"/>
                        <a:t>Identify new genes important for innate immunity to HPV by using RNA-seq to see differentially expressed genes in response to viral entry</a:t>
                      </a:r>
                    </a:p>
                  </a:txBody>
                  <a:tcPr>
                    <a:solidFill>
                      <a:srgbClr val="00B0F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1" dirty="0"/>
                    </a:p>
                    <a:p>
                      <a:pPr algn="ctr"/>
                      <a:r>
                        <a:rPr lang="en-US" sz="2200" b="1" dirty="0"/>
                        <a:t>Identify new proteins involved in cellular proliferation and innate immunity  by quantifying protein levels in response to blue-light and viral entry</a:t>
                      </a:r>
                    </a:p>
                  </a:txBody>
                  <a:tcPr>
                    <a:solidFill>
                      <a:srgbClr val="70AD47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3877268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FADFD100-2966-4FEF-BFB8-7BB929214CD9}"/>
              </a:ext>
            </a:extLst>
          </p:cNvPr>
          <p:cNvSpPr/>
          <p:nvPr/>
        </p:nvSpPr>
        <p:spPr>
          <a:xfrm>
            <a:off x="1527011" y="1430648"/>
            <a:ext cx="6165130" cy="3965152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7577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7"/>
          <p:cNvSpPr txBox="1">
            <a:spLocks noGrp="1"/>
          </p:cNvSpPr>
          <p:nvPr>
            <p:ph type="title"/>
          </p:nvPr>
        </p:nvSpPr>
        <p:spPr>
          <a:xfrm>
            <a:off x="600075" y="198388"/>
            <a:ext cx="1099185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>
                <a:solidFill>
                  <a:srgbClr val="FF0066"/>
                </a:solidFill>
              </a:rPr>
              <a:t>Aim</a:t>
            </a:r>
            <a:r>
              <a:rPr lang="en-US" b="1" dirty="0"/>
              <a:t> </a:t>
            </a:r>
            <a:r>
              <a:rPr lang="en-US" b="1" dirty="0">
                <a:solidFill>
                  <a:srgbClr val="FF0066"/>
                </a:solidFill>
              </a:rPr>
              <a:t>1</a:t>
            </a:r>
            <a:r>
              <a:rPr lang="en-US" dirty="0">
                <a:solidFill>
                  <a:srgbClr val="FF0066"/>
                </a:solidFill>
              </a:rPr>
              <a:t>:</a:t>
            </a:r>
            <a:r>
              <a:rPr lang="en-US" dirty="0"/>
              <a:t> Identify conserved amino acids in EVER1</a:t>
            </a:r>
            <a:endParaRPr dirty="0"/>
          </a:p>
        </p:txBody>
      </p:sp>
      <p:sp>
        <p:nvSpPr>
          <p:cNvPr id="285" name="Google Shape;285;p37"/>
          <p:cNvSpPr/>
          <p:nvPr/>
        </p:nvSpPr>
        <p:spPr>
          <a:xfrm>
            <a:off x="1639184" y="5487775"/>
            <a:ext cx="1724025" cy="58102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37"/>
          <p:cNvSpPr txBox="1"/>
          <p:nvPr/>
        </p:nvSpPr>
        <p:spPr>
          <a:xfrm>
            <a:off x="277109" y="5516677"/>
            <a:ext cx="136207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BLAST</a:t>
            </a:r>
            <a:endParaRPr b="1" dirty="0"/>
          </a:p>
        </p:txBody>
      </p:sp>
      <p:sp>
        <p:nvSpPr>
          <p:cNvPr id="287" name="Google Shape;287;p37"/>
          <p:cNvSpPr txBox="1"/>
          <p:nvPr/>
        </p:nvSpPr>
        <p:spPr>
          <a:xfrm>
            <a:off x="3363209" y="5487775"/>
            <a:ext cx="136207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Omega</a:t>
            </a:r>
            <a:endParaRPr b="1" dirty="0"/>
          </a:p>
        </p:txBody>
      </p:sp>
      <p:sp>
        <p:nvSpPr>
          <p:cNvPr id="288" name="Google Shape;288;p37"/>
          <p:cNvSpPr/>
          <p:nvPr/>
        </p:nvSpPr>
        <p:spPr>
          <a:xfrm>
            <a:off x="4725284" y="5449019"/>
            <a:ext cx="1724025" cy="58102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D9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37"/>
          <p:cNvSpPr/>
          <p:nvPr/>
        </p:nvSpPr>
        <p:spPr>
          <a:xfrm>
            <a:off x="8044746" y="5449018"/>
            <a:ext cx="1724025" cy="58102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37"/>
          <p:cNvSpPr txBox="1"/>
          <p:nvPr/>
        </p:nvSpPr>
        <p:spPr>
          <a:xfrm>
            <a:off x="6449309" y="5272330"/>
            <a:ext cx="1449568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CRISPR/Cas9</a:t>
            </a:r>
            <a:endParaRPr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456B6C-E8CA-43B1-A8FA-475D9A6165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1526" y="5170293"/>
            <a:ext cx="1923365" cy="129929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A942D03-046D-4D3B-8B27-8B4F0559769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023294" y="5189472"/>
            <a:ext cx="1923365" cy="129929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1440A99-F250-41A0-AC3E-13F16E535D58}"/>
              </a:ext>
            </a:extLst>
          </p:cNvPr>
          <p:cNvSpPr/>
          <p:nvPr/>
        </p:nvSpPr>
        <p:spPr>
          <a:xfrm>
            <a:off x="6449309" y="5125561"/>
            <a:ext cx="5465582" cy="1427115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D5BBC0-3C8B-4835-A4E2-8080A63F19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981" y="2385868"/>
            <a:ext cx="10654037" cy="236382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1862283-E071-4186-8E80-3CBF0C7DB788}"/>
              </a:ext>
            </a:extLst>
          </p:cNvPr>
          <p:cNvSpPr/>
          <p:nvPr/>
        </p:nvSpPr>
        <p:spPr>
          <a:xfrm>
            <a:off x="8876906" y="2548527"/>
            <a:ext cx="313050" cy="2227373"/>
          </a:xfrm>
          <a:prstGeom prst="rect">
            <a:avLst/>
          </a:prstGeom>
          <a:solidFill>
            <a:srgbClr val="FFC000">
              <a:alpha val="3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1DAF454-FA1E-402B-B7D8-454D5C7D2584}"/>
              </a:ext>
            </a:extLst>
          </p:cNvPr>
          <p:cNvSpPr/>
          <p:nvPr/>
        </p:nvSpPr>
        <p:spPr>
          <a:xfrm>
            <a:off x="6257237" y="2548527"/>
            <a:ext cx="384143" cy="2227373"/>
          </a:xfrm>
          <a:prstGeom prst="rect">
            <a:avLst/>
          </a:prstGeom>
          <a:solidFill>
            <a:srgbClr val="FFC000">
              <a:alpha val="3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E48ECB-99EB-4365-AE1F-232EBAA8335B}"/>
              </a:ext>
            </a:extLst>
          </p:cNvPr>
          <p:cNvSpPr txBox="1"/>
          <p:nvPr/>
        </p:nvSpPr>
        <p:spPr>
          <a:xfrm>
            <a:off x="1222783" y="1407110"/>
            <a:ext cx="100689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Hypothesis: That only conserved regions in mammals will be important for cell proliferation and innate immunity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 animBg="1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7"/>
          <p:cNvSpPr txBox="1">
            <a:spLocks noGrp="1"/>
          </p:cNvSpPr>
          <p:nvPr>
            <p:ph type="title"/>
          </p:nvPr>
        </p:nvSpPr>
        <p:spPr>
          <a:xfrm>
            <a:off x="600075" y="198388"/>
            <a:ext cx="1099185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>
                <a:solidFill>
                  <a:srgbClr val="FF0066"/>
                </a:solidFill>
              </a:rPr>
              <a:t>Aim</a:t>
            </a:r>
            <a:r>
              <a:rPr lang="en-US" b="1" dirty="0"/>
              <a:t> </a:t>
            </a:r>
            <a:r>
              <a:rPr lang="en-US" b="1" dirty="0">
                <a:solidFill>
                  <a:srgbClr val="FF0066"/>
                </a:solidFill>
              </a:rPr>
              <a:t>1</a:t>
            </a:r>
            <a:r>
              <a:rPr lang="en-US" dirty="0">
                <a:solidFill>
                  <a:srgbClr val="FF0066"/>
                </a:solidFill>
              </a:rPr>
              <a:t>:</a:t>
            </a:r>
            <a:r>
              <a:rPr lang="en-US" dirty="0"/>
              <a:t> Identify conserved amino acids in EVER1</a:t>
            </a:r>
            <a:endParaRPr dirty="0"/>
          </a:p>
        </p:txBody>
      </p:sp>
      <p:sp>
        <p:nvSpPr>
          <p:cNvPr id="285" name="Google Shape;285;p37"/>
          <p:cNvSpPr/>
          <p:nvPr/>
        </p:nvSpPr>
        <p:spPr>
          <a:xfrm>
            <a:off x="1639184" y="5487775"/>
            <a:ext cx="1724025" cy="58102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37"/>
          <p:cNvSpPr txBox="1"/>
          <p:nvPr/>
        </p:nvSpPr>
        <p:spPr>
          <a:xfrm>
            <a:off x="277109" y="5516677"/>
            <a:ext cx="136207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BLAST</a:t>
            </a:r>
            <a:endParaRPr b="1" dirty="0"/>
          </a:p>
        </p:txBody>
      </p:sp>
      <p:sp>
        <p:nvSpPr>
          <p:cNvPr id="287" name="Google Shape;287;p37"/>
          <p:cNvSpPr txBox="1"/>
          <p:nvPr/>
        </p:nvSpPr>
        <p:spPr>
          <a:xfrm>
            <a:off x="3363209" y="5487775"/>
            <a:ext cx="136207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Omega</a:t>
            </a:r>
            <a:endParaRPr b="1" dirty="0"/>
          </a:p>
        </p:txBody>
      </p:sp>
      <p:sp>
        <p:nvSpPr>
          <p:cNvPr id="288" name="Google Shape;288;p37"/>
          <p:cNvSpPr/>
          <p:nvPr/>
        </p:nvSpPr>
        <p:spPr>
          <a:xfrm>
            <a:off x="4725284" y="5449019"/>
            <a:ext cx="1724025" cy="58102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D9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37"/>
          <p:cNvSpPr/>
          <p:nvPr/>
        </p:nvSpPr>
        <p:spPr>
          <a:xfrm>
            <a:off x="8044746" y="5449018"/>
            <a:ext cx="1724025" cy="58102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37"/>
          <p:cNvSpPr txBox="1"/>
          <p:nvPr/>
        </p:nvSpPr>
        <p:spPr>
          <a:xfrm>
            <a:off x="6449309" y="5272330"/>
            <a:ext cx="1449568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CRISPR/Cas9</a:t>
            </a:r>
            <a:endParaRPr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456B6C-E8CA-43B1-A8FA-475D9A6165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1526" y="5170293"/>
            <a:ext cx="1923365" cy="129929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A942D03-046D-4D3B-8B27-8B4F0559769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023294" y="5189472"/>
            <a:ext cx="1923365" cy="129929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1440A99-F250-41A0-AC3E-13F16E535D58}"/>
              </a:ext>
            </a:extLst>
          </p:cNvPr>
          <p:cNvSpPr/>
          <p:nvPr/>
        </p:nvSpPr>
        <p:spPr>
          <a:xfrm>
            <a:off x="6449309" y="5125561"/>
            <a:ext cx="5465582" cy="1427115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D5BBC0-3C8B-4835-A4E2-8080A63F19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981" y="2385868"/>
            <a:ext cx="10654037" cy="236382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1862283-E071-4186-8E80-3CBF0C7DB788}"/>
              </a:ext>
            </a:extLst>
          </p:cNvPr>
          <p:cNvSpPr/>
          <p:nvPr/>
        </p:nvSpPr>
        <p:spPr>
          <a:xfrm>
            <a:off x="8876906" y="2548527"/>
            <a:ext cx="313050" cy="2227373"/>
          </a:xfrm>
          <a:prstGeom prst="rect">
            <a:avLst/>
          </a:prstGeom>
          <a:solidFill>
            <a:srgbClr val="FFC000">
              <a:alpha val="3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1DAF454-FA1E-402B-B7D8-454D5C7D2584}"/>
              </a:ext>
            </a:extLst>
          </p:cNvPr>
          <p:cNvSpPr/>
          <p:nvPr/>
        </p:nvSpPr>
        <p:spPr>
          <a:xfrm>
            <a:off x="6257237" y="2548527"/>
            <a:ext cx="384143" cy="2227373"/>
          </a:xfrm>
          <a:prstGeom prst="rect">
            <a:avLst/>
          </a:prstGeom>
          <a:solidFill>
            <a:srgbClr val="FFC000">
              <a:alpha val="3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E48ECB-99EB-4365-AE1F-232EBAA8335B}"/>
              </a:ext>
            </a:extLst>
          </p:cNvPr>
          <p:cNvSpPr txBox="1"/>
          <p:nvPr/>
        </p:nvSpPr>
        <p:spPr>
          <a:xfrm>
            <a:off x="1222783" y="1407110"/>
            <a:ext cx="100689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Approach: Find amino acids that are conserved in skin-having organisms but are not conserved in non-skin-having organisms (C. elegans)</a:t>
            </a:r>
          </a:p>
        </p:txBody>
      </p:sp>
    </p:spTree>
    <p:extLst>
      <p:ext uri="{BB962C8B-B14F-4D97-AF65-F5344CB8AC3E}">
        <p14:creationId xmlns:p14="http://schemas.microsoft.com/office/powerpoint/2010/main" val="266216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 animBg="1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7"/>
          <p:cNvSpPr txBox="1">
            <a:spLocks noGrp="1"/>
          </p:cNvSpPr>
          <p:nvPr>
            <p:ph type="title"/>
          </p:nvPr>
        </p:nvSpPr>
        <p:spPr>
          <a:xfrm>
            <a:off x="600075" y="198388"/>
            <a:ext cx="1099185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>
                <a:solidFill>
                  <a:srgbClr val="FF0066"/>
                </a:solidFill>
              </a:rPr>
              <a:t>Aim</a:t>
            </a:r>
            <a:r>
              <a:rPr lang="en-US" b="1" dirty="0"/>
              <a:t> </a:t>
            </a:r>
            <a:r>
              <a:rPr lang="en-US" b="1" dirty="0">
                <a:solidFill>
                  <a:srgbClr val="FF0066"/>
                </a:solidFill>
              </a:rPr>
              <a:t>1</a:t>
            </a:r>
            <a:r>
              <a:rPr lang="en-US" dirty="0">
                <a:solidFill>
                  <a:srgbClr val="FF0066"/>
                </a:solidFill>
              </a:rPr>
              <a:t>:</a:t>
            </a:r>
            <a:r>
              <a:rPr lang="en-US" dirty="0"/>
              <a:t> Identify conserved amino acids in EVER1</a:t>
            </a:r>
            <a:endParaRPr dirty="0"/>
          </a:p>
        </p:txBody>
      </p:sp>
      <p:sp>
        <p:nvSpPr>
          <p:cNvPr id="285" name="Google Shape;285;p37"/>
          <p:cNvSpPr/>
          <p:nvPr/>
        </p:nvSpPr>
        <p:spPr>
          <a:xfrm>
            <a:off x="1639184" y="5487775"/>
            <a:ext cx="1724025" cy="58102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37"/>
          <p:cNvSpPr txBox="1"/>
          <p:nvPr/>
        </p:nvSpPr>
        <p:spPr>
          <a:xfrm>
            <a:off x="277109" y="5516677"/>
            <a:ext cx="136207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BLAST</a:t>
            </a:r>
            <a:endParaRPr b="1" dirty="0"/>
          </a:p>
        </p:txBody>
      </p:sp>
      <p:sp>
        <p:nvSpPr>
          <p:cNvPr id="287" name="Google Shape;287;p37"/>
          <p:cNvSpPr txBox="1"/>
          <p:nvPr/>
        </p:nvSpPr>
        <p:spPr>
          <a:xfrm>
            <a:off x="3363209" y="5487775"/>
            <a:ext cx="136207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Omega</a:t>
            </a:r>
            <a:endParaRPr b="1" dirty="0"/>
          </a:p>
        </p:txBody>
      </p:sp>
      <p:sp>
        <p:nvSpPr>
          <p:cNvPr id="288" name="Google Shape;288;p37"/>
          <p:cNvSpPr/>
          <p:nvPr/>
        </p:nvSpPr>
        <p:spPr>
          <a:xfrm>
            <a:off x="4725284" y="5449019"/>
            <a:ext cx="1724025" cy="58102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D9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37"/>
          <p:cNvSpPr/>
          <p:nvPr/>
        </p:nvSpPr>
        <p:spPr>
          <a:xfrm>
            <a:off x="8044746" y="5449018"/>
            <a:ext cx="1724025" cy="58102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37"/>
          <p:cNvSpPr txBox="1"/>
          <p:nvPr/>
        </p:nvSpPr>
        <p:spPr>
          <a:xfrm>
            <a:off x="6449309" y="5272330"/>
            <a:ext cx="1449568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CRISPR/Cas9</a:t>
            </a:r>
            <a:endParaRPr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456B6C-E8CA-43B1-A8FA-475D9A6165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1526" y="5170293"/>
            <a:ext cx="1923365" cy="129929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A942D03-046D-4D3B-8B27-8B4F0559769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023294" y="5189472"/>
            <a:ext cx="1923365" cy="129929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1440A99-F250-41A0-AC3E-13F16E535D58}"/>
              </a:ext>
            </a:extLst>
          </p:cNvPr>
          <p:cNvSpPr/>
          <p:nvPr/>
        </p:nvSpPr>
        <p:spPr>
          <a:xfrm>
            <a:off x="384022" y="5125561"/>
            <a:ext cx="6102186" cy="1427115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C065CEB-61FB-467A-B6DB-07E10F207091}"/>
              </a:ext>
            </a:extLst>
          </p:cNvPr>
          <p:cNvSpPr/>
          <p:nvPr/>
        </p:nvSpPr>
        <p:spPr>
          <a:xfrm>
            <a:off x="9869252" y="5009528"/>
            <a:ext cx="2231447" cy="1427115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02AB9C-B698-4A3F-AFFD-18EE5C60D2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980" y="1562707"/>
            <a:ext cx="4640457" cy="3678851"/>
          </a:xfrm>
          <a:prstGeom prst="rect">
            <a:avLst/>
          </a:prstGeom>
        </p:spPr>
      </p:pic>
      <p:sp>
        <p:nvSpPr>
          <p:cNvPr id="17" name="Google Shape;289;p37">
            <a:extLst>
              <a:ext uri="{FF2B5EF4-FFF2-40B4-BE49-F238E27FC236}">
                <a16:creationId xmlns:a16="http://schemas.microsoft.com/office/drawing/2014/main" id="{26A9722F-1920-42F2-9723-1D3E39594059}"/>
              </a:ext>
            </a:extLst>
          </p:cNvPr>
          <p:cNvSpPr/>
          <p:nvPr/>
        </p:nvSpPr>
        <p:spPr>
          <a:xfrm>
            <a:off x="6174852" y="3111619"/>
            <a:ext cx="1724025" cy="58102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07DB664-32BB-4C76-8CB2-E1696234445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45854" y="2129705"/>
            <a:ext cx="1923365" cy="129929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2BEB9AD-7AD1-430F-BA1A-309E305D976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45270" y="3586294"/>
            <a:ext cx="1923365" cy="129929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7013964-43BC-425C-8D6A-9E4A3E48552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268634" y="3586294"/>
            <a:ext cx="1923365" cy="129929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1B20A88-D68E-4630-A84A-EA51254BC02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268635" y="2129704"/>
            <a:ext cx="1923365" cy="129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96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7"/>
          <p:cNvSpPr txBox="1">
            <a:spLocks noGrp="1"/>
          </p:cNvSpPr>
          <p:nvPr>
            <p:ph type="title"/>
          </p:nvPr>
        </p:nvSpPr>
        <p:spPr>
          <a:xfrm>
            <a:off x="600075" y="198388"/>
            <a:ext cx="1099185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>
                <a:solidFill>
                  <a:srgbClr val="FF0066"/>
                </a:solidFill>
              </a:rPr>
              <a:t>Aim</a:t>
            </a:r>
            <a:r>
              <a:rPr lang="en-US" b="1" dirty="0"/>
              <a:t> </a:t>
            </a:r>
            <a:r>
              <a:rPr lang="en-US" b="1" dirty="0">
                <a:solidFill>
                  <a:srgbClr val="FF0066"/>
                </a:solidFill>
              </a:rPr>
              <a:t>1</a:t>
            </a:r>
            <a:r>
              <a:rPr lang="en-US" dirty="0">
                <a:solidFill>
                  <a:srgbClr val="FF0066"/>
                </a:solidFill>
              </a:rPr>
              <a:t>:</a:t>
            </a:r>
            <a:r>
              <a:rPr lang="en-US" dirty="0"/>
              <a:t> Identify conserved amino acids in EVER1</a:t>
            </a:r>
            <a:endParaRPr dirty="0"/>
          </a:p>
        </p:txBody>
      </p:sp>
      <p:sp>
        <p:nvSpPr>
          <p:cNvPr id="285" name="Google Shape;285;p37"/>
          <p:cNvSpPr/>
          <p:nvPr/>
        </p:nvSpPr>
        <p:spPr>
          <a:xfrm>
            <a:off x="1639184" y="5487775"/>
            <a:ext cx="1724025" cy="58102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37"/>
          <p:cNvSpPr txBox="1"/>
          <p:nvPr/>
        </p:nvSpPr>
        <p:spPr>
          <a:xfrm>
            <a:off x="277109" y="5516677"/>
            <a:ext cx="136207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BLAST</a:t>
            </a:r>
            <a:endParaRPr b="1" dirty="0"/>
          </a:p>
        </p:txBody>
      </p:sp>
      <p:sp>
        <p:nvSpPr>
          <p:cNvPr id="287" name="Google Shape;287;p37"/>
          <p:cNvSpPr txBox="1"/>
          <p:nvPr/>
        </p:nvSpPr>
        <p:spPr>
          <a:xfrm>
            <a:off x="3363209" y="5487775"/>
            <a:ext cx="136207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Omega</a:t>
            </a:r>
            <a:endParaRPr b="1" dirty="0"/>
          </a:p>
        </p:txBody>
      </p:sp>
      <p:sp>
        <p:nvSpPr>
          <p:cNvPr id="288" name="Google Shape;288;p37"/>
          <p:cNvSpPr/>
          <p:nvPr/>
        </p:nvSpPr>
        <p:spPr>
          <a:xfrm>
            <a:off x="4725284" y="5449019"/>
            <a:ext cx="1724025" cy="58102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D9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37"/>
          <p:cNvSpPr/>
          <p:nvPr/>
        </p:nvSpPr>
        <p:spPr>
          <a:xfrm>
            <a:off x="8044746" y="5449018"/>
            <a:ext cx="1724025" cy="58102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37"/>
          <p:cNvSpPr txBox="1"/>
          <p:nvPr/>
        </p:nvSpPr>
        <p:spPr>
          <a:xfrm>
            <a:off x="6449309" y="5272330"/>
            <a:ext cx="1449568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CRISPR/Cas9</a:t>
            </a:r>
            <a:endParaRPr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456B6C-E8CA-43B1-A8FA-475D9A6165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1526" y="5170293"/>
            <a:ext cx="1923365" cy="129929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A942D03-046D-4D3B-8B27-8B4F0559769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023294" y="5189472"/>
            <a:ext cx="1923365" cy="129929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1440A99-F250-41A0-AC3E-13F16E535D58}"/>
              </a:ext>
            </a:extLst>
          </p:cNvPr>
          <p:cNvSpPr/>
          <p:nvPr/>
        </p:nvSpPr>
        <p:spPr>
          <a:xfrm>
            <a:off x="415790" y="5134334"/>
            <a:ext cx="7628956" cy="1427115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Google Shape;289;p37">
            <a:extLst>
              <a:ext uri="{FF2B5EF4-FFF2-40B4-BE49-F238E27FC236}">
                <a16:creationId xmlns:a16="http://schemas.microsoft.com/office/drawing/2014/main" id="{26A9722F-1920-42F2-9723-1D3E39594059}"/>
              </a:ext>
            </a:extLst>
          </p:cNvPr>
          <p:cNvSpPr/>
          <p:nvPr/>
        </p:nvSpPr>
        <p:spPr>
          <a:xfrm>
            <a:off x="4725950" y="3012221"/>
            <a:ext cx="2144338" cy="58102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07DB664-32BB-4C76-8CB2-E1696234445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32690" y="2116091"/>
            <a:ext cx="1422199" cy="96074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2BEB9AD-7AD1-430F-BA1A-309E305D976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32106" y="3572680"/>
            <a:ext cx="1422199" cy="96074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7013964-43BC-425C-8D6A-9E4A3E48552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16749" y="3572680"/>
            <a:ext cx="1422199" cy="96074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1B20A88-D68E-4630-A84A-EA51254BC02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954305" y="2154847"/>
            <a:ext cx="1422199" cy="9607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009F6E-4FB9-48E8-A8CB-F0473F6684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07" y="2771998"/>
            <a:ext cx="1422199" cy="9607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51B2DF-4031-4BA7-A9DA-9647D5BF16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0995" y="1700640"/>
            <a:ext cx="1493053" cy="139749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528C215-5277-4D9D-B603-E0EEC5A37BF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41933" y="2259744"/>
            <a:ext cx="1422199" cy="96074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8242EF3-3B4C-4409-8D26-D503A6F34EC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41349" y="3716333"/>
            <a:ext cx="1422199" cy="96074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F8736CD-A497-46EE-A0B6-1D05B51F95B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125992" y="3716333"/>
            <a:ext cx="1422199" cy="96074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57F493A-43A1-48FD-9B54-5CB59DD8EB9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063548" y="2298500"/>
            <a:ext cx="1422199" cy="96074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AB6AB38-5B17-4692-BD51-94E7CC62B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9150" y="2915651"/>
            <a:ext cx="1422199" cy="96074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2A499B8-66EF-400A-84FD-48C031D4285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7610754" y="3195859"/>
            <a:ext cx="288123" cy="26968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1B492FD-3929-478D-83C9-F797A689CF7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10537668" y="3969949"/>
            <a:ext cx="288123" cy="26968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9BB6E53-5211-4277-91C5-3E5DE65133D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10457357" y="2583788"/>
            <a:ext cx="288123" cy="26968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93D939B-E6EC-40A7-9024-2F715430D03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9064325" y="2566505"/>
            <a:ext cx="288123" cy="26968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4B97957-5346-486A-9D31-16B3A43A66A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9064325" y="3974767"/>
            <a:ext cx="288123" cy="26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2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7"/>
          <p:cNvSpPr txBox="1">
            <a:spLocks noGrp="1"/>
          </p:cNvSpPr>
          <p:nvPr>
            <p:ph type="title"/>
          </p:nvPr>
        </p:nvSpPr>
        <p:spPr>
          <a:xfrm>
            <a:off x="600075" y="198388"/>
            <a:ext cx="1099185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>
                <a:solidFill>
                  <a:srgbClr val="FF0066"/>
                </a:solidFill>
              </a:rPr>
              <a:t>Aim</a:t>
            </a:r>
            <a:r>
              <a:rPr lang="en-US" b="1" dirty="0"/>
              <a:t> </a:t>
            </a:r>
            <a:r>
              <a:rPr lang="en-US" b="1" dirty="0">
                <a:solidFill>
                  <a:srgbClr val="FF0066"/>
                </a:solidFill>
              </a:rPr>
              <a:t>1</a:t>
            </a:r>
            <a:r>
              <a:rPr lang="en-US" dirty="0">
                <a:solidFill>
                  <a:srgbClr val="FF0066"/>
                </a:solidFill>
              </a:rPr>
              <a:t>:</a:t>
            </a:r>
            <a:r>
              <a:rPr lang="en-US" dirty="0"/>
              <a:t> Identify conserved amino acids in EVER1</a:t>
            </a:r>
            <a:endParaRPr dirty="0"/>
          </a:p>
        </p:txBody>
      </p:sp>
      <p:sp>
        <p:nvSpPr>
          <p:cNvPr id="285" name="Google Shape;285;p37"/>
          <p:cNvSpPr/>
          <p:nvPr/>
        </p:nvSpPr>
        <p:spPr>
          <a:xfrm>
            <a:off x="1639184" y="5487775"/>
            <a:ext cx="1724025" cy="58102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37"/>
          <p:cNvSpPr txBox="1"/>
          <p:nvPr/>
        </p:nvSpPr>
        <p:spPr>
          <a:xfrm>
            <a:off x="277109" y="5516677"/>
            <a:ext cx="136207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BLAST</a:t>
            </a:r>
            <a:endParaRPr b="1" dirty="0"/>
          </a:p>
        </p:txBody>
      </p:sp>
      <p:sp>
        <p:nvSpPr>
          <p:cNvPr id="287" name="Google Shape;287;p37"/>
          <p:cNvSpPr txBox="1"/>
          <p:nvPr/>
        </p:nvSpPr>
        <p:spPr>
          <a:xfrm>
            <a:off x="3363209" y="5487775"/>
            <a:ext cx="136207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Omega</a:t>
            </a:r>
            <a:endParaRPr b="1" dirty="0"/>
          </a:p>
        </p:txBody>
      </p:sp>
      <p:sp>
        <p:nvSpPr>
          <p:cNvPr id="288" name="Google Shape;288;p37"/>
          <p:cNvSpPr/>
          <p:nvPr/>
        </p:nvSpPr>
        <p:spPr>
          <a:xfrm>
            <a:off x="4725284" y="5449019"/>
            <a:ext cx="1724025" cy="58102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D9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37"/>
          <p:cNvSpPr/>
          <p:nvPr/>
        </p:nvSpPr>
        <p:spPr>
          <a:xfrm>
            <a:off x="8044746" y="5449018"/>
            <a:ext cx="1724025" cy="58102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37"/>
          <p:cNvSpPr txBox="1"/>
          <p:nvPr/>
        </p:nvSpPr>
        <p:spPr>
          <a:xfrm>
            <a:off x="6449309" y="5272330"/>
            <a:ext cx="1449568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CRISPR/Cas9</a:t>
            </a:r>
            <a:endParaRPr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456B6C-E8CA-43B1-A8FA-475D9A6165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1526" y="5170293"/>
            <a:ext cx="1923365" cy="129929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A942D03-046D-4D3B-8B27-8B4F0559769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023294" y="5189472"/>
            <a:ext cx="1923365" cy="129929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1440A99-F250-41A0-AC3E-13F16E535D58}"/>
              </a:ext>
            </a:extLst>
          </p:cNvPr>
          <p:cNvSpPr/>
          <p:nvPr/>
        </p:nvSpPr>
        <p:spPr>
          <a:xfrm>
            <a:off x="384022" y="5125561"/>
            <a:ext cx="7628956" cy="1427115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528C215-5277-4D9D-B603-E0EEC5A37BF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43390" y="2423076"/>
            <a:ext cx="1422199" cy="96074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8242EF3-3B4C-4409-8D26-D503A6F34EC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42806" y="3879665"/>
            <a:ext cx="1422199" cy="96074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F8736CD-A497-46EE-A0B6-1D05B51F95B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27449" y="3879665"/>
            <a:ext cx="1422199" cy="96074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57F493A-43A1-48FD-9B54-5CB59DD8EB9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65005" y="2461832"/>
            <a:ext cx="1422199" cy="96074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AB6AB38-5B17-4692-BD51-94E7CC62B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607" y="3078983"/>
            <a:ext cx="1422199" cy="96074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2A499B8-66EF-400A-84FD-48C031D4285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1012211" y="3359191"/>
            <a:ext cx="288123" cy="26968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1B492FD-3929-478D-83C9-F797A689CF7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3939125" y="4133281"/>
            <a:ext cx="288123" cy="26968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9BB6E53-5211-4277-91C5-3E5DE65133D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3858814" y="2747120"/>
            <a:ext cx="288123" cy="26968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93D939B-E6EC-40A7-9024-2F715430D03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2465782" y="2729837"/>
            <a:ext cx="288123" cy="26968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4B97957-5346-486A-9D31-16B3A43A66A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2465782" y="4138099"/>
            <a:ext cx="288123" cy="269683"/>
          </a:xfrm>
          <a:prstGeom prst="rect">
            <a:avLst/>
          </a:prstGeom>
        </p:spPr>
      </p:pic>
      <p:sp>
        <p:nvSpPr>
          <p:cNvPr id="30" name="Google Shape;289;p37">
            <a:extLst>
              <a:ext uri="{FF2B5EF4-FFF2-40B4-BE49-F238E27FC236}">
                <a16:creationId xmlns:a16="http://schemas.microsoft.com/office/drawing/2014/main" id="{7F959F3A-38DF-4E71-BA9F-2E1C8C68C312}"/>
              </a:ext>
            </a:extLst>
          </p:cNvPr>
          <p:cNvSpPr/>
          <p:nvPr/>
        </p:nvSpPr>
        <p:spPr>
          <a:xfrm>
            <a:off x="5254629" y="3240289"/>
            <a:ext cx="1724025" cy="58102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4CD8F3-CF3E-4751-934A-D2B931FD91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2374" y="1523951"/>
            <a:ext cx="4616976" cy="20563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063298-0B23-4048-97CD-9AF3A92B03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36319" y="3357075"/>
            <a:ext cx="1817412" cy="176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34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 txBox="1">
            <a:spLocks noGrp="1"/>
          </p:cNvSpPr>
          <p:nvPr>
            <p:ph type="title"/>
          </p:nvPr>
        </p:nvSpPr>
        <p:spPr>
          <a:xfrm>
            <a:off x="838200" y="1174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What is Human papillomavirus (HPV)?</a:t>
            </a:r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B89F19-75B8-4994-A1E0-5CB9BD955F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830" y="1789505"/>
            <a:ext cx="4718483" cy="44235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D7446C-DD59-48D1-A170-AED2396D87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964" t="5390" r="6958" b="6524"/>
          <a:stretch/>
        </p:blipFill>
        <p:spPr>
          <a:xfrm>
            <a:off x="6578782" y="1681250"/>
            <a:ext cx="4281433" cy="4640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8"/>
          <p:cNvSpPr txBox="1">
            <a:spLocks noGrp="1"/>
          </p:cNvSpPr>
          <p:nvPr>
            <p:ph type="title"/>
          </p:nvPr>
        </p:nvSpPr>
        <p:spPr>
          <a:xfrm>
            <a:off x="838199" y="13071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 b="1" dirty="0">
                <a:solidFill>
                  <a:srgbClr val="00B0F0"/>
                </a:solidFill>
              </a:rPr>
              <a:t>Aim 2: </a:t>
            </a:r>
            <a:r>
              <a:rPr lang="en-US" sz="3959" dirty="0"/>
              <a:t>Determine differentially expressed genes</a:t>
            </a:r>
            <a:endParaRPr sz="3959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0B5649-695D-4C77-8D75-ED4298D31CB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68711" y="2609383"/>
            <a:ext cx="1680742" cy="11353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056F3B-C1F4-424A-A94F-569EB81FE36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68711" y="3788624"/>
            <a:ext cx="1680742" cy="11353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10A7C92-F19F-49A9-95A1-B1175C65D8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969" y="2609383"/>
            <a:ext cx="1680742" cy="11353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0425232-C8CE-473C-9C3B-E7ECC91B595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2868579" y="4144327"/>
            <a:ext cx="340501" cy="31870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2347B03-7003-4D56-AB1B-672CE0880B0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2868580" y="2928896"/>
            <a:ext cx="340501" cy="31870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732F8CB-1DCE-403E-8AB3-59A0C0B585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969" y="3735985"/>
            <a:ext cx="1680742" cy="11353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5F9EC58-C274-42CC-967C-99DA5ADDE27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1149871" y="4144327"/>
            <a:ext cx="340501" cy="318709"/>
          </a:xfrm>
          <a:prstGeom prst="rect">
            <a:avLst/>
          </a:prstGeom>
        </p:spPr>
      </p:pic>
      <p:sp>
        <p:nvSpPr>
          <p:cNvPr id="19" name="Google Shape;289;p37">
            <a:extLst>
              <a:ext uri="{FF2B5EF4-FFF2-40B4-BE49-F238E27FC236}">
                <a16:creationId xmlns:a16="http://schemas.microsoft.com/office/drawing/2014/main" id="{5DC065F2-43F4-4582-8406-41BDDD5E6B1F}"/>
              </a:ext>
            </a:extLst>
          </p:cNvPr>
          <p:cNvSpPr/>
          <p:nvPr/>
        </p:nvSpPr>
        <p:spPr>
          <a:xfrm>
            <a:off x="4161847" y="3412755"/>
            <a:ext cx="1821759" cy="58102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7D05E6-B913-47C8-9C15-77C367A136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7585" y="2924819"/>
            <a:ext cx="2438133" cy="1622332"/>
          </a:xfrm>
          <a:prstGeom prst="rect">
            <a:avLst/>
          </a:prstGeom>
        </p:spPr>
      </p:pic>
      <p:pic>
        <p:nvPicPr>
          <p:cNvPr id="22" name="Google Shape;299;p38">
            <a:extLst>
              <a:ext uri="{FF2B5EF4-FFF2-40B4-BE49-F238E27FC236}">
                <a16:creationId xmlns:a16="http://schemas.microsoft.com/office/drawing/2014/main" id="{FE6A3645-7D04-4DDF-8126-16887AB6F555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96000" y="2338128"/>
            <a:ext cx="3481585" cy="290099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85;p37">
            <a:extLst>
              <a:ext uri="{FF2B5EF4-FFF2-40B4-BE49-F238E27FC236}">
                <a16:creationId xmlns:a16="http://schemas.microsoft.com/office/drawing/2014/main" id="{AD12C1AC-58EA-487F-AE90-69CA4D2F85D9}"/>
              </a:ext>
            </a:extLst>
          </p:cNvPr>
          <p:cNvSpPr/>
          <p:nvPr/>
        </p:nvSpPr>
        <p:spPr>
          <a:xfrm>
            <a:off x="1818293" y="5993848"/>
            <a:ext cx="1724025" cy="58102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86;p37">
            <a:extLst>
              <a:ext uri="{FF2B5EF4-FFF2-40B4-BE49-F238E27FC236}">
                <a16:creationId xmlns:a16="http://schemas.microsoft.com/office/drawing/2014/main" id="{0AC6FB8D-6E44-49EF-B75F-98FB0320BA29}"/>
              </a:ext>
            </a:extLst>
          </p:cNvPr>
          <p:cNvSpPr txBox="1"/>
          <p:nvPr/>
        </p:nvSpPr>
        <p:spPr>
          <a:xfrm>
            <a:off x="222856" y="6022750"/>
            <a:ext cx="159543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RNA-seq</a:t>
            </a:r>
            <a:endParaRPr b="1" dirty="0"/>
          </a:p>
        </p:txBody>
      </p:sp>
      <p:sp>
        <p:nvSpPr>
          <p:cNvPr id="25" name="Google Shape;287;p37">
            <a:extLst>
              <a:ext uri="{FF2B5EF4-FFF2-40B4-BE49-F238E27FC236}">
                <a16:creationId xmlns:a16="http://schemas.microsoft.com/office/drawing/2014/main" id="{7290CA54-D04A-4CEC-A995-63E2CE601076}"/>
              </a:ext>
            </a:extLst>
          </p:cNvPr>
          <p:cNvSpPr txBox="1"/>
          <p:nvPr/>
        </p:nvSpPr>
        <p:spPr>
          <a:xfrm>
            <a:off x="6427666" y="5761140"/>
            <a:ext cx="153529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CRISPR/CAS9</a:t>
            </a:r>
            <a:endParaRPr b="1" dirty="0"/>
          </a:p>
        </p:txBody>
      </p:sp>
      <p:sp>
        <p:nvSpPr>
          <p:cNvPr id="26" name="Google Shape;288;p37">
            <a:extLst>
              <a:ext uri="{FF2B5EF4-FFF2-40B4-BE49-F238E27FC236}">
                <a16:creationId xmlns:a16="http://schemas.microsoft.com/office/drawing/2014/main" id="{20F8F5E7-0542-47D0-BD2F-5A1E45D60D51}"/>
              </a:ext>
            </a:extLst>
          </p:cNvPr>
          <p:cNvSpPr/>
          <p:nvPr/>
        </p:nvSpPr>
        <p:spPr>
          <a:xfrm>
            <a:off x="4555133" y="5993847"/>
            <a:ext cx="1724025" cy="58102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D9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89;p37">
            <a:extLst>
              <a:ext uri="{FF2B5EF4-FFF2-40B4-BE49-F238E27FC236}">
                <a16:creationId xmlns:a16="http://schemas.microsoft.com/office/drawing/2014/main" id="{A27DDC02-8E29-4F9F-B66A-DD4393A16044}"/>
              </a:ext>
            </a:extLst>
          </p:cNvPr>
          <p:cNvSpPr/>
          <p:nvPr/>
        </p:nvSpPr>
        <p:spPr>
          <a:xfrm>
            <a:off x="8155533" y="5942772"/>
            <a:ext cx="1724025" cy="58102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286;p37">
            <a:extLst>
              <a:ext uri="{FF2B5EF4-FFF2-40B4-BE49-F238E27FC236}">
                <a16:creationId xmlns:a16="http://schemas.microsoft.com/office/drawing/2014/main" id="{3CD68835-35C5-43AD-9807-ACFFF24F53A8}"/>
              </a:ext>
            </a:extLst>
          </p:cNvPr>
          <p:cNvSpPr txBox="1"/>
          <p:nvPr/>
        </p:nvSpPr>
        <p:spPr>
          <a:xfrm>
            <a:off x="3367688" y="6022750"/>
            <a:ext cx="136207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GO</a:t>
            </a:r>
            <a:endParaRPr b="1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6139D30-8C6B-478E-86A8-AF452172BC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99027" y="5475183"/>
            <a:ext cx="1290884" cy="1252102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AAAB6B97-E594-4A8D-99FA-1679CB39949B}"/>
              </a:ext>
            </a:extLst>
          </p:cNvPr>
          <p:cNvSpPr/>
          <p:nvPr/>
        </p:nvSpPr>
        <p:spPr>
          <a:xfrm>
            <a:off x="3757516" y="5377245"/>
            <a:ext cx="7628956" cy="1427115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D58A214-848E-4041-9EDF-3B711D84FB32}"/>
              </a:ext>
            </a:extLst>
          </p:cNvPr>
          <p:cNvSpPr txBox="1"/>
          <p:nvPr/>
        </p:nvSpPr>
        <p:spPr>
          <a:xfrm>
            <a:off x="2318382" y="1169259"/>
            <a:ext cx="7330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Hypothesis: EVER1 affects multiple genes which all play a role in innate immunity and cell proliferation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8"/>
          <p:cNvSpPr txBox="1">
            <a:spLocks noGrp="1"/>
          </p:cNvSpPr>
          <p:nvPr>
            <p:ph type="title"/>
          </p:nvPr>
        </p:nvSpPr>
        <p:spPr>
          <a:xfrm>
            <a:off x="838199" y="13071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 b="1" dirty="0">
                <a:solidFill>
                  <a:srgbClr val="00B0F0"/>
                </a:solidFill>
              </a:rPr>
              <a:t>Aim 2: </a:t>
            </a:r>
            <a:r>
              <a:rPr lang="en-US" sz="3959" dirty="0"/>
              <a:t>Determine differentially expressed genes</a:t>
            </a:r>
            <a:endParaRPr sz="3959" b="1" dirty="0"/>
          </a:p>
        </p:txBody>
      </p:sp>
      <p:sp>
        <p:nvSpPr>
          <p:cNvPr id="19" name="Google Shape;289;p37">
            <a:extLst>
              <a:ext uri="{FF2B5EF4-FFF2-40B4-BE49-F238E27FC236}">
                <a16:creationId xmlns:a16="http://schemas.microsoft.com/office/drawing/2014/main" id="{5DC065F2-43F4-4582-8406-41BDDD5E6B1F}"/>
              </a:ext>
            </a:extLst>
          </p:cNvPr>
          <p:cNvSpPr/>
          <p:nvPr/>
        </p:nvSpPr>
        <p:spPr>
          <a:xfrm>
            <a:off x="3644253" y="3138487"/>
            <a:ext cx="1821759" cy="58102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85;p37">
            <a:extLst>
              <a:ext uri="{FF2B5EF4-FFF2-40B4-BE49-F238E27FC236}">
                <a16:creationId xmlns:a16="http://schemas.microsoft.com/office/drawing/2014/main" id="{AD12C1AC-58EA-487F-AE90-69CA4D2F85D9}"/>
              </a:ext>
            </a:extLst>
          </p:cNvPr>
          <p:cNvSpPr/>
          <p:nvPr/>
        </p:nvSpPr>
        <p:spPr>
          <a:xfrm>
            <a:off x="1818293" y="5993848"/>
            <a:ext cx="1724025" cy="58102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86;p37">
            <a:extLst>
              <a:ext uri="{FF2B5EF4-FFF2-40B4-BE49-F238E27FC236}">
                <a16:creationId xmlns:a16="http://schemas.microsoft.com/office/drawing/2014/main" id="{0AC6FB8D-6E44-49EF-B75F-98FB0320BA29}"/>
              </a:ext>
            </a:extLst>
          </p:cNvPr>
          <p:cNvSpPr txBox="1"/>
          <p:nvPr/>
        </p:nvSpPr>
        <p:spPr>
          <a:xfrm>
            <a:off x="222856" y="6022750"/>
            <a:ext cx="159543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RNA-seq</a:t>
            </a:r>
            <a:endParaRPr b="1" dirty="0"/>
          </a:p>
        </p:txBody>
      </p:sp>
      <p:sp>
        <p:nvSpPr>
          <p:cNvPr id="25" name="Google Shape;287;p37">
            <a:extLst>
              <a:ext uri="{FF2B5EF4-FFF2-40B4-BE49-F238E27FC236}">
                <a16:creationId xmlns:a16="http://schemas.microsoft.com/office/drawing/2014/main" id="{7290CA54-D04A-4CEC-A995-63E2CE601076}"/>
              </a:ext>
            </a:extLst>
          </p:cNvPr>
          <p:cNvSpPr txBox="1"/>
          <p:nvPr/>
        </p:nvSpPr>
        <p:spPr>
          <a:xfrm>
            <a:off x="6427666" y="5761140"/>
            <a:ext cx="153529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CRISPR/CAS9</a:t>
            </a:r>
            <a:endParaRPr b="1" dirty="0"/>
          </a:p>
        </p:txBody>
      </p:sp>
      <p:sp>
        <p:nvSpPr>
          <p:cNvPr id="26" name="Google Shape;288;p37">
            <a:extLst>
              <a:ext uri="{FF2B5EF4-FFF2-40B4-BE49-F238E27FC236}">
                <a16:creationId xmlns:a16="http://schemas.microsoft.com/office/drawing/2014/main" id="{20F8F5E7-0542-47D0-BD2F-5A1E45D60D51}"/>
              </a:ext>
            </a:extLst>
          </p:cNvPr>
          <p:cNvSpPr/>
          <p:nvPr/>
        </p:nvSpPr>
        <p:spPr>
          <a:xfrm>
            <a:off x="4555133" y="5993847"/>
            <a:ext cx="1724025" cy="58102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D9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89;p37">
            <a:extLst>
              <a:ext uri="{FF2B5EF4-FFF2-40B4-BE49-F238E27FC236}">
                <a16:creationId xmlns:a16="http://schemas.microsoft.com/office/drawing/2014/main" id="{A27DDC02-8E29-4F9F-B66A-DD4393A16044}"/>
              </a:ext>
            </a:extLst>
          </p:cNvPr>
          <p:cNvSpPr/>
          <p:nvPr/>
        </p:nvSpPr>
        <p:spPr>
          <a:xfrm>
            <a:off x="8155533" y="5942772"/>
            <a:ext cx="1724025" cy="58102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286;p37">
            <a:extLst>
              <a:ext uri="{FF2B5EF4-FFF2-40B4-BE49-F238E27FC236}">
                <a16:creationId xmlns:a16="http://schemas.microsoft.com/office/drawing/2014/main" id="{3CD68835-35C5-43AD-9807-ACFFF24F53A8}"/>
              </a:ext>
            </a:extLst>
          </p:cNvPr>
          <p:cNvSpPr txBox="1"/>
          <p:nvPr/>
        </p:nvSpPr>
        <p:spPr>
          <a:xfrm>
            <a:off x="3367688" y="6022750"/>
            <a:ext cx="136207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GO</a:t>
            </a:r>
            <a:endParaRPr b="1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6139D30-8C6B-478E-86A8-AF452172BC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9027" y="5475183"/>
            <a:ext cx="1290884" cy="1252102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AAAB6B97-E594-4A8D-99FA-1679CB39949B}"/>
              </a:ext>
            </a:extLst>
          </p:cNvPr>
          <p:cNvSpPr/>
          <p:nvPr/>
        </p:nvSpPr>
        <p:spPr>
          <a:xfrm>
            <a:off x="298570" y="5430885"/>
            <a:ext cx="3363811" cy="1427115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5071BC2-B300-4E43-A320-DF7BF5DFD7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150" y="3085544"/>
            <a:ext cx="2603327" cy="206386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3B2DA06-73A9-4750-B6C3-DD1BA373F6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310" y="1851775"/>
            <a:ext cx="2911008" cy="1061204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DF69C31B-6050-4C4E-B58E-A03EF921F8BD}"/>
              </a:ext>
            </a:extLst>
          </p:cNvPr>
          <p:cNvSpPr/>
          <p:nvPr/>
        </p:nvSpPr>
        <p:spPr>
          <a:xfrm>
            <a:off x="8111464" y="5387676"/>
            <a:ext cx="3363811" cy="1427115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BF46560-B838-4FF8-AEE2-12BBCCCBBB5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63" t="827" b="71801"/>
          <a:stretch/>
        </p:blipFill>
        <p:spPr>
          <a:xfrm>
            <a:off x="5466012" y="1456277"/>
            <a:ext cx="6662567" cy="139121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C7CC721E-F4F9-4030-8CC1-2AC98AC0191C}"/>
              </a:ext>
            </a:extLst>
          </p:cNvPr>
          <p:cNvSpPr/>
          <p:nvPr/>
        </p:nvSpPr>
        <p:spPr>
          <a:xfrm>
            <a:off x="5466012" y="1893486"/>
            <a:ext cx="6662567" cy="406654"/>
          </a:xfrm>
          <a:prstGeom prst="rect">
            <a:avLst/>
          </a:prstGeom>
          <a:solidFill>
            <a:srgbClr val="FFC000">
              <a:alpha val="2117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C21A26F-EE63-400E-BFA1-E1A03A22CE5A}"/>
              </a:ext>
            </a:extLst>
          </p:cNvPr>
          <p:cNvSpPr/>
          <p:nvPr/>
        </p:nvSpPr>
        <p:spPr>
          <a:xfrm>
            <a:off x="5466011" y="2667785"/>
            <a:ext cx="6662567" cy="179707"/>
          </a:xfrm>
          <a:prstGeom prst="rect">
            <a:avLst/>
          </a:prstGeom>
          <a:solidFill>
            <a:srgbClr val="FFC000">
              <a:alpha val="2117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3FF6BD49-8203-463D-99A7-8364B5F96882}"/>
              </a:ext>
            </a:extLst>
          </p:cNvPr>
          <p:cNvPicPr>
            <a:picLocks noChangeAspect="1"/>
          </p:cNvPicPr>
          <p:nvPr/>
        </p:nvPicPr>
        <p:blipFill>
          <a:blip r:embed="rId7">
            <a:grayscl/>
          </a:blip>
          <a:stretch>
            <a:fillRect/>
          </a:stretch>
        </p:blipFill>
        <p:spPr>
          <a:xfrm>
            <a:off x="7449797" y="3299600"/>
            <a:ext cx="2694994" cy="182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65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4" grpId="0" animBg="1"/>
      <p:bldP spid="3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8"/>
          <p:cNvSpPr txBox="1">
            <a:spLocks noGrp="1"/>
          </p:cNvSpPr>
          <p:nvPr>
            <p:ph type="title"/>
          </p:nvPr>
        </p:nvSpPr>
        <p:spPr>
          <a:xfrm>
            <a:off x="838199" y="13071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 b="1" dirty="0">
                <a:solidFill>
                  <a:srgbClr val="00B0F0"/>
                </a:solidFill>
              </a:rPr>
              <a:t>Aim 2: </a:t>
            </a:r>
            <a:r>
              <a:rPr lang="en-US" sz="3959" dirty="0"/>
              <a:t>Determine differentially expressed genes</a:t>
            </a:r>
            <a:endParaRPr sz="3959" b="1" dirty="0"/>
          </a:p>
        </p:txBody>
      </p:sp>
      <p:sp>
        <p:nvSpPr>
          <p:cNvPr id="19" name="Google Shape;289;p37">
            <a:extLst>
              <a:ext uri="{FF2B5EF4-FFF2-40B4-BE49-F238E27FC236}">
                <a16:creationId xmlns:a16="http://schemas.microsoft.com/office/drawing/2014/main" id="{5DC065F2-43F4-4582-8406-41BDDD5E6B1F}"/>
              </a:ext>
            </a:extLst>
          </p:cNvPr>
          <p:cNvSpPr/>
          <p:nvPr/>
        </p:nvSpPr>
        <p:spPr>
          <a:xfrm>
            <a:off x="2537170" y="3138486"/>
            <a:ext cx="1742599" cy="58102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85;p37">
            <a:extLst>
              <a:ext uri="{FF2B5EF4-FFF2-40B4-BE49-F238E27FC236}">
                <a16:creationId xmlns:a16="http://schemas.microsoft.com/office/drawing/2014/main" id="{AD12C1AC-58EA-487F-AE90-69CA4D2F85D9}"/>
              </a:ext>
            </a:extLst>
          </p:cNvPr>
          <p:cNvSpPr/>
          <p:nvPr/>
        </p:nvSpPr>
        <p:spPr>
          <a:xfrm>
            <a:off x="1818293" y="5993848"/>
            <a:ext cx="1724025" cy="58102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86;p37">
            <a:extLst>
              <a:ext uri="{FF2B5EF4-FFF2-40B4-BE49-F238E27FC236}">
                <a16:creationId xmlns:a16="http://schemas.microsoft.com/office/drawing/2014/main" id="{0AC6FB8D-6E44-49EF-B75F-98FB0320BA29}"/>
              </a:ext>
            </a:extLst>
          </p:cNvPr>
          <p:cNvSpPr txBox="1"/>
          <p:nvPr/>
        </p:nvSpPr>
        <p:spPr>
          <a:xfrm>
            <a:off x="222856" y="6022750"/>
            <a:ext cx="159543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RNA-seq</a:t>
            </a:r>
            <a:endParaRPr b="1" dirty="0"/>
          </a:p>
        </p:txBody>
      </p:sp>
      <p:sp>
        <p:nvSpPr>
          <p:cNvPr id="25" name="Google Shape;287;p37">
            <a:extLst>
              <a:ext uri="{FF2B5EF4-FFF2-40B4-BE49-F238E27FC236}">
                <a16:creationId xmlns:a16="http://schemas.microsoft.com/office/drawing/2014/main" id="{7290CA54-D04A-4CEC-A995-63E2CE601076}"/>
              </a:ext>
            </a:extLst>
          </p:cNvPr>
          <p:cNvSpPr txBox="1"/>
          <p:nvPr/>
        </p:nvSpPr>
        <p:spPr>
          <a:xfrm>
            <a:off x="6427666" y="5761140"/>
            <a:ext cx="153529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CRISPR/CAS9</a:t>
            </a:r>
            <a:endParaRPr b="1" dirty="0"/>
          </a:p>
        </p:txBody>
      </p:sp>
      <p:sp>
        <p:nvSpPr>
          <p:cNvPr id="26" name="Google Shape;288;p37">
            <a:extLst>
              <a:ext uri="{FF2B5EF4-FFF2-40B4-BE49-F238E27FC236}">
                <a16:creationId xmlns:a16="http://schemas.microsoft.com/office/drawing/2014/main" id="{20F8F5E7-0542-47D0-BD2F-5A1E45D60D51}"/>
              </a:ext>
            </a:extLst>
          </p:cNvPr>
          <p:cNvSpPr/>
          <p:nvPr/>
        </p:nvSpPr>
        <p:spPr>
          <a:xfrm>
            <a:off x="4555133" y="5993847"/>
            <a:ext cx="1724025" cy="58102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D9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89;p37">
            <a:extLst>
              <a:ext uri="{FF2B5EF4-FFF2-40B4-BE49-F238E27FC236}">
                <a16:creationId xmlns:a16="http://schemas.microsoft.com/office/drawing/2014/main" id="{A27DDC02-8E29-4F9F-B66A-DD4393A16044}"/>
              </a:ext>
            </a:extLst>
          </p:cNvPr>
          <p:cNvSpPr/>
          <p:nvPr/>
        </p:nvSpPr>
        <p:spPr>
          <a:xfrm>
            <a:off x="8155533" y="5942772"/>
            <a:ext cx="1724025" cy="58102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286;p37">
            <a:extLst>
              <a:ext uri="{FF2B5EF4-FFF2-40B4-BE49-F238E27FC236}">
                <a16:creationId xmlns:a16="http://schemas.microsoft.com/office/drawing/2014/main" id="{3CD68835-35C5-43AD-9807-ACFFF24F53A8}"/>
              </a:ext>
            </a:extLst>
          </p:cNvPr>
          <p:cNvSpPr txBox="1"/>
          <p:nvPr/>
        </p:nvSpPr>
        <p:spPr>
          <a:xfrm>
            <a:off x="3367688" y="6022750"/>
            <a:ext cx="136207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GO</a:t>
            </a:r>
            <a:endParaRPr b="1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6139D30-8C6B-478E-86A8-AF452172BC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9558" y="2802947"/>
            <a:ext cx="1290884" cy="1252102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AAAB6B97-E594-4A8D-99FA-1679CB39949B}"/>
              </a:ext>
            </a:extLst>
          </p:cNvPr>
          <p:cNvSpPr/>
          <p:nvPr/>
        </p:nvSpPr>
        <p:spPr>
          <a:xfrm>
            <a:off x="298570" y="5430885"/>
            <a:ext cx="3363811" cy="1427115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F69C31B-6050-4C4E-B58E-A03EF921F8BD}"/>
              </a:ext>
            </a:extLst>
          </p:cNvPr>
          <p:cNvSpPr/>
          <p:nvPr/>
        </p:nvSpPr>
        <p:spPr>
          <a:xfrm>
            <a:off x="3662381" y="5443818"/>
            <a:ext cx="4405085" cy="1427115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3FF6BD49-8203-463D-99A7-8364B5F96882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298570" y="3557243"/>
            <a:ext cx="2112579" cy="14271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DECE1C5-2688-4E27-B325-A60B5CF526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1093" y="2312819"/>
            <a:ext cx="952583" cy="89161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0E9ABAB-B06D-4CDB-ABAB-3A603E3EB096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4360855" y="3557243"/>
            <a:ext cx="2112579" cy="142711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EB664A3-DF3C-4CA2-8552-0A50772E3E9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 flipV="1">
            <a:off x="4939645" y="4008238"/>
            <a:ext cx="457025" cy="42777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2EA4734-B019-4074-BF19-A03A7252FC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570" y="2130128"/>
            <a:ext cx="2112579" cy="142711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7BE6AAC-4801-499B-A121-1D8E5107F6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0855" y="2143061"/>
            <a:ext cx="2112579" cy="142711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AA4D7049-53F6-47CA-85F6-B26CCC7FD23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 flipV="1">
            <a:off x="5056415" y="2672945"/>
            <a:ext cx="175462" cy="164232"/>
          </a:xfrm>
          <a:prstGeom prst="rect">
            <a:avLst/>
          </a:prstGeom>
        </p:spPr>
      </p:pic>
      <p:sp>
        <p:nvSpPr>
          <p:cNvPr id="37" name="Google Shape;289;p37">
            <a:extLst>
              <a:ext uri="{FF2B5EF4-FFF2-40B4-BE49-F238E27FC236}">
                <a16:creationId xmlns:a16="http://schemas.microsoft.com/office/drawing/2014/main" id="{D98B0C6A-52E4-4E76-9C2C-81B0C3623C25}"/>
              </a:ext>
            </a:extLst>
          </p:cNvPr>
          <p:cNvSpPr/>
          <p:nvPr/>
        </p:nvSpPr>
        <p:spPr>
          <a:xfrm rot="20398931">
            <a:off x="6439652" y="2367475"/>
            <a:ext cx="2014880" cy="581025"/>
          </a:xfrm>
          <a:prstGeom prst="rightArrow">
            <a:avLst>
              <a:gd name="adj1" fmla="val 50000"/>
              <a:gd name="adj2" fmla="val 77581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289;p37">
            <a:extLst>
              <a:ext uri="{FF2B5EF4-FFF2-40B4-BE49-F238E27FC236}">
                <a16:creationId xmlns:a16="http://schemas.microsoft.com/office/drawing/2014/main" id="{E5179FBA-BBEB-4E45-B2AB-D82CE5746E62}"/>
              </a:ext>
            </a:extLst>
          </p:cNvPr>
          <p:cNvSpPr/>
          <p:nvPr/>
        </p:nvSpPr>
        <p:spPr>
          <a:xfrm>
            <a:off x="6473434" y="3188958"/>
            <a:ext cx="2685849" cy="48879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289;p37">
            <a:extLst>
              <a:ext uri="{FF2B5EF4-FFF2-40B4-BE49-F238E27FC236}">
                <a16:creationId xmlns:a16="http://schemas.microsoft.com/office/drawing/2014/main" id="{3FC4025A-B4EA-44AF-A808-5B9D58D9175A}"/>
              </a:ext>
            </a:extLst>
          </p:cNvPr>
          <p:cNvSpPr/>
          <p:nvPr/>
        </p:nvSpPr>
        <p:spPr>
          <a:xfrm rot="890918">
            <a:off x="6441563" y="3817024"/>
            <a:ext cx="2033536" cy="581025"/>
          </a:xfrm>
          <a:prstGeom prst="rightArrow">
            <a:avLst>
              <a:gd name="adj1" fmla="val 50000"/>
              <a:gd name="adj2" fmla="val 77581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0858AFBE-480B-4A00-9162-E94D15EF10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93300" y="1194573"/>
            <a:ext cx="3445702" cy="15346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EFB484-17B1-41BD-AEAB-8BD15AEC22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5387" y="4003770"/>
            <a:ext cx="2608342" cy="142711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0750EBF-C2C5-4283-A991-B9CE48765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6151" y="5488575"/>
            <a:ext cx="1290884" cy="125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128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7" grpId="0" animBg="1"/>
      <p:bldP spid="39" grpId="0" animBg="1"/>
      <p:bldP spid="4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9"/>
          <p:cNvSpPr txBox="1">
            <a:spLocks noGrp="1"/>
          </p:cNvSpPr>
          <p:nvPr>
            <p:ph type="title"/>
          </p:nvPr>
        </p:nvSpPr>
        <p:spPr>
          <a:xfrm>
            <a:off x="65986" y="55562"/>
            <a:ext cx="120600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600" b="1" dirty="0">
                <a:solidFill>
                  <a:srgbClr val="70AD47"/>
                </a:solidFill>
              </a:rPr>
              <a:t>Aim 3:</a:t>
            </a:r>
            <a:r>
              <a:rPr lang="en-US" sz="3200" b="1" dirty="0">
                <a:solidFill>
                  <a:srgbClr val="70AD47"/>
                </a:solidFill>
              </a:rPr>
              <a:t> </a:t>
            </a:r>
            <a:r>
              <a:rPr lang="en-US" sz="3200" b="1" dirty="0">
                <a:solidFill>
                  <a:schemeClr val="tx1"/>
                </a:solidFill>
              </a:rPr>
              <a:t>P</a:t>
            </a:r>
            <a:r>
              <a:rPr lang="en-US" sz="3200" b="1" dirty="0"/>
              <a:t>roteome changes in response to blue-light and virus infection</a:t>
            </a:r>
            <a:endParaRPr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C65187-8650-4371-9B95-D929C48D8570}"/>
              </a:ext>
            </a:extLst>
          </p:cNvPr>
          <p:cNvSpPr txBox="1"/>
          <p:nvPr/>
        </p:nvSpPr>
        <p:spPr>
          <a:xfrm>
            <a:off x="1429730" y="1027182"/>
            <a:ext cx="93325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Hypothesis: </a:t>
            </a:r>
            <a:r>
              <a:rPr lang="en-US" sz="2000" dirty="0"/>
              <a:t>Viral infections along with blue-light addition will alter the proteome in ways that dysregulate cellular proliferation and innate immunity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6EDBF6-A3B6-4BCF-9970-94297397073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87569" y="4079095"/>
            <a:ext cx="1680742" cy="11353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E34AAD5-97D5-49AC-8920-EC2338A5D6D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68310" y="5211891"/>
            <a:ext cx="1680742" cy="11353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78D40B0-D81F-4D1D-B3A2-9901C7E19D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569" y="2947568"/>
            <a:ext cx="1680742" cy="11353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A87A65C-06B1-4FAE-8D5F-0E3D4AD0743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4342219" y="5538070"/>
            <a:ext cx="340501" cy="31870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AF28452-B73B-43E3-ADAC-1840B9017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8311" y="2947567"/>
            <a:ext cx="1680742" cy="113539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539E624-A150-45B9-BC4F-0A015CDA98E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4368180" y="3277451"/>
            <a:ext cx="340501" cy="3187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4EF87F6-9467-4BD5-A3BB-24BCF110EE1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68311" y="4079095"/>
            <a:ext cx="1680742" cy="11353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B74770A-BACC-470A-87D4-6C58A7BF1D5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4342220" y="4378512"/>
            <a:ext cx="340501" cy="31870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16F3B73-178F-4BF7-945A-AD13437DB16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87569" y="5168969"/>
            <a:ext cx="1680742" cy="113539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D97857D-39BC-425A-A535-BFBEC66EFDE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42947" y="4076496"/>
            <a:ext cx="1680742" cy="113539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34CC4D7-2DB1-48BF-989E-8EEC57E1B07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23688" y="5209292"/>
            <a:ext cx="1680742" cy="113539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DF7AFAE-CAE0-4AD7-9FC2-94BE05964A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2947" y="2944969"/>
            <a:ext cx="1680742" cy="113539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6BFAD88-C267-444F-AD49-2397ECBB305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8797597" y="5535471"/>
            <a:ext cx="340501" cy="31870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EE77105-1423-4AF6-BB13-B25F67BCF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689" y="2944968"/>
            <a:ext cx="1680742" cy="113539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D8FA45E-3AB3-4E96-A95E-606CC46C0B6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8823558" y="3274852"/>
            <a:ext cx="340501" cy="31870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F90B43D-B96F-42D7-B1EA-D1CC181D5FE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23689" y="4076496"/>
            <a:ext cx="1680742" cy="113539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F017F45-27D5-4487-90F4-B89C8816C05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8797598" y="4375913"/>
            <a:ext cx="340501" cy="31870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663F524-BB5B-4F4C-B5CB-B4486BC2C28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42947" y="5166370"/>
            <a:ext cx="1680742" cy="1135395"/>
          </a:xfrm>
          <a:prstGeom prst="rect">
            <a:avLst/>
          </a:prstGeom>
        </p:spPr>
      </p:pic>
      <p:sp>
        <p:nvSpPr>
          <p:cNvPr id="7" name="Star: 7 Points 6">
            <a:extLst>
              <a:ext uri="{FF2B5EF4-FFF2-40B4-BE49-F238E27FC236}">
                <a16:creationId xmlns:a16="http://schemas.microsoft.com/office/drawing/2014/main" id="{1E6C541D-24C3-4C43-837E-1392DB4BE400}"/>
              </a:ext>
            </a:extLst>
          </p:cNvPr>
          <p:cNvSpPr/>
          <p:nvPr/>
        </p:nvSpPr>
        <p:spPr>
          <a:xfrm>
            <a:off x="3346514" y="2196759"/>
            <a:ext cx="848413" cy="707886"/>
          </a:xfrm>
          <a:prstGeom prst="star7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tar: 7 Points 29">
            <a:extLst>
              <a:ext uri="{FF2B5EF4-FFF2-40B4-BE49-F238E27FC236}">
                <a16:creationId xmlns:a16="http://schemas.microsoft.com/office/drawing/2014/main" id="{3AD9C90D-5F64-4D5A-8953-5D43A6A3D80D}"/>
              </a:ext>
            </a:extLst>
          </p:cNvPr>
          <p:cNvSpPr/>
          <p:nvPr/>
        </p:nvSpPr>
        <p:spPr>
          <a:xfrm>
            <a:off x="7703269" y="2215621"/>
            <a:ext cx="848413" cy="707886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9"/>
          <p:cNvSpPr txBox="1">
            <a:spLocks noGrp="1"/>
          </p:cNvSpPr>
          <p:nvPr>
            <p:ph type="title"/>
          </p:nvPr>
        </p:nvSpPr>
        <p:spPr>
          <a:xfrm>
            <a:off x="65986" y="55562"/>
            <a:ext cx="120600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600" b="1" dirty="0">
                <a:solidFill>
                  <a:srgbClr val="70AD47"/>
                </a:solidFill>
              </a:rPr>
              <a:t>Aim 3:</a:t>
            </a:r>
            <a:r>
              <a:rPr lang="en-US" sz="3200" b="1" dirty="0">
                <a:solidFill>
                  <a:srgbClr val="70AD47"/>
                </a:solidFill>
              </a:rPr>
              <a:t> </a:t>
            </a:r>
            <a:r>
              <a:rPr lang="en-US" sz="3200" b="1" dirty="0">
                <a:solidFill>
                  <a:schemeClr val="tx1"/>
                </a:solidFill>
              </a:rPr>
              <a:t>P</a:t>
            </a:r>
            <a:r>
              <a:rPr lang="en-US" sz="3200" b="1" dirty="0"/>
              <a:t>roteome changes in response to blue-light and virus infection</a:t>
            </a:r>
            <a:endParaRPr sz="32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6EDBF6-A3B6-4BCF-9970-94297397073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11386" y="4519539"/>
            <a:ext cx="1680742" cy="11353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E34AAD5-97D5-49AC-8920-EC2338A5D6D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11386" y="3429000"/>
            <a:ext cx="1680742" cy="11353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78D40B0-D81F-4D1D-B3A2-9901C7E19D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749" y="1224528"/>
            <a:ext cx="1680742" cy="11353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A87A65C-06B1-4FAE-8D5F-0E3D4AD0743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2382993" y="3739775"/>
            <a:ext cx="340501" cy="3187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4EF87F6-9467-4BD5-A3BB-24BCF110EE1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19911" y="2298137"/>
            <a:ext cx="1680742" cy="11353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B74770A-BACC-470A-87D4-6C58A7BF1D5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2419781" y="4851773"/>
            <a:ext cx="340501" cy="31870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16F3B73-178F-4BF7-945A-AD13437DB16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83123" y="5626939"/>
            <a:ext cx="1680742" cy="11353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FC4016-A389-4349-BCCE-902B6EEBF91D}"/>
              </a:ext>
            </a:extLst>
          </p:cNvPr>
          <p:cNvSpPr txBox="1"/>
          <p:nvPr/>
        </p:nvSpPr>
        <p:spPr>
          <a:xfrm>
            <a:off x="65986" y="3396764"/>
            <a:ext cx="19244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Multiple samples mice with different mutations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E8880C-D87F-4E64-B08A-75779C0BE97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441"/>
          <a:stretch/>
        </p:blipFill>
        <p:spPr>
          <a:xfrm>
            <a:off x="3739886" y="1614836"/>
            <a:ext cx="8100439" cy="488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25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9"/>
          <p:cNvSpPr txBox="1">
            <a:spLocks noGrp="1"/>
          </p:cNvSpPr>
          <p:nvPr>
            <p:ph type="title"/>
          </p:nvPr>
        </p:nvSpPr>
        <p:spPr>
          <a:xfrm>
            <a:off x="65986" y="55562"/>
            <a:ext cx="120600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600" b="1" dirty="0">
                <a:solidFill>
                  <a:srgbClr val="70AD47"/>
                </a:solidFill>
              </a:rPr>
              <a:t>Aim 3:</a:t>
            </a:r>
            <a:r>
              <a:rPr lang="en-US" sz="3200" b="1" dirty="0">
                <a:solidFill>
                  <a:srgbClr val="70AD47"/>
                </a:solidFill>
              </a:rPr>
              <a:t> </a:t>
            </a:r>
            <a:r>
              <a:rPr lang="en-US" sz="3200" b="1" dirty="0">
                <a:solidFill>
                  <a:schemeClr val="tx1"/>
                </a:solidFill>
              </a:rPr>
              <a:t>P</a:t>
            </a:r>
            <a:r>
              <a:rPr lang="en-US" sz="3200" b="1" dirty="0"/>
              <a:t>roteome changes in response to blue-light and virus infection</a:t>
            </a:r>
            <a:endParaRPr sz="3200" b="1" dirty="0"/>
          </a:p>
        </p:txBody>
      </p:sp>
      <p:pic>
        <p:nvPicPr>
          <p:cNvPr id="14" name="Google Shape;243;p32" descr="https://lh4.googleusercontent.com/XGcTKz6h-_Pg46Qsu3ZZ0ItDPvMmHxX9QKnjZa9aQDPKRtKGDbhI4rKaikejqSq_NnehO29YulUYlBliSdlpgN0Z-v_Sv-uWb6ZFLtgimdQZyFq73iBMNYcjQ_STOGP_xPOQMKu1coU">
            <a:extLst>
              <a:ext uri="{FF2B5EF4-FFF2-40B4-BE49-F238E27FC236}">
                <a16:creationId xmlns:a16="http://schemas.microsoft.com/office/drawing/2014/main" id="{B184923E-D35D-460B-AC9D-501DA529D093}"/>
              </a:ext>
            </a:extLst>
          </p:cNvPr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14109" t="2918" r="17979" b="25502"/>
          <a:stretch/>
        </p:blipFill>
        <p:spPr>
          <a:xfrm>
            <a:off x="4914901" y="809624"/>
            <a:ext cx="6972300" cy="590658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250;p32">
            <a:extLst>
              <a:ext uri="{FF2B5EF4-FFF2-40B4-BE49-F238E27FC236}">
                <a16:creationId xmlns:a16="http://schemas.microsoft.com/office/drawing/2014/main" id="{0811A35C-7B82-435F-99DF-EA46F16ABF1B}"/>
              </a:ext>
            </a:extLst>
          </p:cNvPr>
          <p:cNvSpPr/>
          <p:nvPr/>
        </p:nvSpPr>
        <p:spPr>
          <a:xfrm>
            <a:off x="7047689" y="1598755"/>
            <a:ext cx="4491037" cy="3758010"/>
          </a:xfrm>
          <a:prstGeom prst="ellipse">
            <a:avLst/>
          </a:prstGeom>
          <a:solidFill>
            <a:schemeClr val="accent2">
              <a:alpha val="20000"/>
            </a:schemeClr>
          </a:solidFill>
          <a:ln w="12700" cap="flat" cmpd="sng">
            <a:solidFill>
              <a:srgbClr val="AC5B2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47F6A8-03DF-4D34-B2A6-5B6FD564FAAB}"/>
              </a:ext>
            </a:extLst>
          </p:cNvPr>
          <p:cNvSpPr txBox="1"/>
          <p:nvPr/>
        </p:nvSpPr>
        <p:spPr>
          <a:xfrm>
            <a:off x="8107051" y="5574396"/>
            <a:ext cx="2894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Circadian Rhythm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65F329-78C7-4FB0-8F30-E8BB46A18B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025783" y="1501235"/>
            <a:ext cx="11294294" cy="4085004"/>
          </a:xfrm>
          <a:prstGeom prst="rect">
            <a:avLst/>
          </a:prstGeom>
        </p:spPr>
      </p:pic>
      <p:sp>
        <p:nvSpPr>
          <p:cNvPr id="19" name="Google Shape;250;p32">
            <a:extLst>
              <a:ext uri="{FF2B5EF4-FFF2-40B4-BE49-F238E27FC236}">
                <a16:creationId xmlns:a16="http://schemas.microsoft.com/office/drawing/2014/main" id="{1268191E-57BF-4772-B8FB-B60E76C44B92}"/>
              </a:ext>
            </a:extLst>
          </p:cNvPr>
          <p:cNvSpPr/>
          <p:nvPr/>
        </p:nvSpPr>
        <p:spPr>
          <a:xfrm>
            <a:off x="536543" y="1429559"/>
            <a:ext cx="4491037" cy="4228356"/>
          </a:xfrm>
          <a:prstGeom prst="ellipse">
            <a:avLst/>
          </a:prstGeom>
          <a:solidFill>
            <a:schemeClr val="accent6">
              <a:alpha val="20000"/>
            </a:schemeClr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1403929-C6D6-426B-98C8-B817C4FB79AA}"/>
              </a:ext>
            </a:extLst>
          </p:cNvPr>
          <p:cNvSpPr txBox="1"/>
          <p:nvPr/>
        </p:nvSpPr>
        <p:spPr>
          <a:xfrm>
            <a:off x="1335046" y="5706349"/>
            <a:ext cx="2894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</a:rPr>
              <a:t>Innate Immunity</a:t>
            </a:r>
          </a:p>
        </p:txBody>
      </p:sp>
    </p:spTree>
    <p:extLst>
      <p:ext uri="{BB962C8B-B14F-4D97-AF65-F5344CB8AC3E}">
        <p14:creationId xmlns:p14="http://schemas.microsoft.com/office/powerpoint/2010/main" val="83478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/>
      <p:bldP spid="19" grpId="0" animBg="1"/>
      <p:bldP spid="2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Conclusion</a:t>
            </a:r>
            <a:endParaRPr/>
          </a:p>
        </p:txBody>
      </p:sp>
      <p:pic>
        <p:nvPicPr>
          <p:cNvPr id="313" name="Google Shape;313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471612"/>
            <a:ext cx="2470150" cy="1433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7017" y="3185318"/>
            <a:ext cx="2952515" cy="1652588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40"/>
          <p:cNvSpPr txBox="1"/>
          <p:nvPr/>
        </p:nvSpPr>
        <p:spPr>
          <a:xfrm>
            <a:off x="4248149" y="1588203"/>
            <a:ext cx="6705601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 is a rare autosomal recessive disease that leads to persistent B-HPV infection, persistent scaly warts, and high susceptibility to develop SCC</a:t>
            </a:r>
            <a:endParaRPr/>
          </a:p>
        </p:txBody>
      </p:sp>
      <p:sp>
        <p:nvSpPr>
          <p:cNvPr id="317" name="Google Shape;317;p40"/>
          <p:cNvSpPr txBox="1"/>
          <p:nvPr/>
        </p:nvSpPr>
        <p:spPr>
          <a:xfrm>
            <a:off x="4248148" y="3344770"/>
            <a:ext cx="6705601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mouse model will be used to not only model HPV infection in keratinocytes, but also model SCC upon blue-light exposure</a:t>
            </a:r>
            <a:endParaRPr/>
          </a:p>
        </p:txBody>
      </p:sp>
      <p:sp>
        <p:nvSpPr>
          <p:cNvPr id="318" name="Google Shape;318;p40"/>
          <p:cNvSpPr txBox="1"/>
          <p:nvPr/>
        </p:nvSpPr>
        <p:spPr>
          <a:xfrm>
            <a:off x="4248148" y="5064035"/>
            <a:ext cx="6705601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goal of the project is to determine how EVER1 gives rise to innate immunity and consequently dysregulates cellular proliferation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2FAE5A-DDAA-45CC-BAD5-6FED3B4FE7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4942724"/>
            <a:ext cx="2536597" cy="1442949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1AB82-BF9E-4C57-B5FD-D270846B5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F43041-5380-4134-BAD0-68854A033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7015"/>
            <a:ext cx="12192000" cy="508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5697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73C7F-2D25-4BE5-A365-28BCDF3E3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695"/>
            <a:ext cx="10515600" cy="801180"/>
          </a:xfrm>
        </p:spPr>
        <p:txBody>
          <a:bodyPr/>
          <a:lstStyle/>
          <a:p>
            <a:r>
              <a:rPr lang="en-US" dirty="0"/>
              <a:t>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6BE790-CC58-4A83-A7D0-DCD544EB3A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904875"/>
            <a:ext cx="10515600" cy="5184776"/>
          </a:xfrm>
        </p:spPr>
        <p:txBody>
          <a:bodyPr/>
          <a:lstStyle/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800" dirty="0">
                <a:hlinkClick r:id="rId2"/>
              </a:rPr>
              <a:t>https://www.google.com/url?sa=i&amp;source=images&amp;cd=&amp;ved=2ahUKEwiHoJXdv-XhAhVGXK0KHaooAm0QjRx6BAgBEAU&amp;url=http%3A%2F%2Fwww.wikiwand.com%2Fen%2FHuman_papillomavirus_infection&amp;psig=AOvVaw3pg6sJIhpbIC0cV8y9xJHF&amp;ust=1556084022861663</a:t>
            </a:r>
            <a:endParaRPr lang="en-US" sz="800" dirty="0"/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800" dirty="0">
                <a:hlinkClick r:id="rId3"/>
              </a:rPr>
              <a:t>https://www.google.com/url?sa=i&amp;source=images&amp;cd=&amp;cad=rja&amp;uact=8&amp;ved=2ahUKEwj2x4SWwOXhAhVHWq0KHQeYCnMQjhx6BAgBEAM&amp;url=https%3A%2F%2Fwww.std-gov.org%2Fstds%2Fhuman_papillomavirus_hpv.htm&amp;psig=AOvVaw1JO3rlgBSqwd8D-VIzmIAb&amp;ust=1556084364431639</a:t>
            </a:r>
            <a:endParaRPr lang="en-US" sz="800" dirty="0"/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800" dirty="0"/>
              <a:t>https://www.google.com/url?sa=i&amp;source=images&amp;cd=&amp;cad=rja&amp;uact=8&amp;ved=2ahUKEwjlnJGMwuXhAhUFDKwKHZH3CAgQjhx6BAgBEAM&amp;url=https%3A%2F%2Fwww.moyaltherapies.co.uk%2Four-thoughts%2Fan-overview-of-warts&amp;psig=AOvVaw3nXpjID1DxjXqu7Pt9oUGf&amp;ust=1556084892579445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800" dirty="0">
                <a:hlinkClick r:id="rId4"/>
              </a:rPr>
              <a:t>https://www.google.com/url?sa=i&amp;source=images&amp;cd=&amp;cad=rja&amp;uact=8&amp;ved=2ahUKEwimkPunwuXhAhUCd6wKHQkbB1cQjhx6BAgBEAM&amp;url=https%3A%2F%2Fwww.medicalnewstoday.com%2Farticles%2F155039.php&amp;psig=AOvVaw3Iv3KjFcLLjKcTYBEb6piq&amp;ust=1556084927572611</a:t>
            </a:r>
            <a:endParaRPr lang="en-US" sz="800" dirty="0"/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800" dirty="0"/>
              <a:t>https://www.google.com/url?sa=i&amp;source=images&amp;cd=&amp;cad=rja&amp;uact=8&amp;ved=2ahUKEwj0l_3pwuXhAhUEP60KHRPrB6cQjhx6BAgBEAM&amp;url=https%3A%2F%2Fwamu.org%2Fstory%2F17%2F09%2F01%2Frare-skin-disease-ruined-gaza-mans-life-until-israeli-doctors-stepped-in%2F&amp;psig=AOvVaw119w75l-6y1lDBp_yGY9Om&amp;ust=1556085066090591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800" dirty="0"/>
              <a:t>https://www.google.com/url?sa=i&amp;source=images&amp;cd=&amp;cad=rja&amp;uact=8&amp;ved=2ahUKEwjLqvSCxeXhAhUQKKwKHcDOCPQQjhx6BAgBEAM&amp;url=http%3A%2F%2Fviralportal.net%2Fmeet-debe-koswara-a-k-a-the-human-tree-of-java%2F&amp;psig=AOvVaw3SkEHWVnqE1BNPsZdLNN8b&amp;ust=1556085671472009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800" dirty="0">
                <a:hlinkClick r:id="rId5"/>
              </a:rPr>
              <a:t>https://www.google.com/url?sa=i&amp;source=images&amp;cd=&amp;ved=2ahUKEwjdnJ3o4OXhAhVRUK0KHetQAx8Qjhx6BAgBEAM&amp;url=https%3A%2F%2Fen.wikipedia.org%2Fwiki%2FNeutrophil&amp;psig=AOvVaw2R-4Kcmt68jfrRAn5-vtRV&amp;ust=1556093132887349</a:t>
            </a:r>
            <a:endParaRPr lang="en-US" sz="800" dirty="0"/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800" dirty="0"/>
              <a:t>https://www.google.com/url?sa=i&amp;source=images&amp;cd=&amp;cad=rja&amp;uact=8&amp;ved=2ahUKEwjnmNLG9uXhAhUSXa0KHUKoBfwQjhx6BAgBEAM&amp;url=https%3A%2F%2Fwww.idtdna.com%2Fpages%2Feducation%2Fdecoded%2Farticle%2Fcrispr-genome-editing-5-considerations-for-target-site-selection&amp;psig=AOvVaw0Fir6ZURB5ukG4LDuRQhWG&amp;ust=1556098969586580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800" dirty="0"/>
              <a:t>https://www.google.com/url?sa=i&amp;source=images&amp;cd=&amp;cad=rja&amp;uact=8&amp;ved=2ahUKEwi7kqbZ_OXhAhVDEawKHUu6ASYQjhx6BAgBEAM&amp;url=https%3A%2F%2Fwww.allgenetics.eu%2Findex.php%2Fservices%2Fgenomic-solutions-for-your-company%2Fagriculture-and-farming%2Fdetection-of-microorganisms-in-soil-and-plant-material-by-qPCR.html&amp;psig=AOvVaw06LWa9HF1Q-I3h1byjxQRK&amp;ust=1556100569243637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800" dirty="0"/>
              <a:t>https://www.google.com/url?sa=i&amp;source=images&amp;cd=&amp;cad=rja&amp;uact=8&amp;ved=2ahUKEwjh1dbLjubhAhULOa0KHf6-DIgQjhx6BAgBEAM&amp;url=https%3A%2F%2Fwww.thermofisher.com%2Fin%2Fen%2Fhome%2Flife-science%2Fprotein-biology%2Fprotein-mass-spectrometry-analysis%2Fprotein-quantitation-mass-spectrometry%2Fsilac-metabolic-labeling-systems.html&amp;psig=AOvVaw2qReDnQSCgZNrZPEvklSf3&amp;ust=1556105385648769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800" dirty="0"/>
              <a:t>https://www.google.com/url?sa=i&amp;source=images&amp;cd=&amp;ved=2ahUKEwiBsYulk-bhAhUCRKwKHdq9AqIQjhx6BAgBEAM&amp;url=https%3A%2F%2Fkimarnett.com%2Fblog%2Findex.php%2F2018%2F02%2F09%2Finterview-questions-you-should-ask%2F&amp;psig=AOvVaw0NoAOsMGTaP4lvAmLe9T3L&amp;ust=1556106687197926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800" dirty="0" err="1"/>
              <a:t>Biorender</a:t>
            </a:r>
            <a:endParaRPr lang="en-US" sz="800" dirty="0"/>
          </a:p>
          <a:p>
            <a:pPr marL="571500" indent="-342900">
              <a:buFont typeface="Arial" panose="020B0604020202020204" pitchFamily="34" charset="0"/>
              <a:buChar char="•"/>
            </a:pP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702114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>
            <a:spLocks noGrp="1"/>
          </p:cNvSpPr>
          <p:nvPr>
            <p:ph type="title"/>
          </p:nvPr>
        </p:nvSpPr>
        <p:spPr>
          <a:xfrm>
            <a:off x="838200" y="9334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Warts</a:t>
            </a:r>
            <a:endParaRPr dirty="0"/>
          </a:p>
        </p:txBody>
      </p:sp>
      <p:sp>
        <p:nvSpPr>
          <p:cNvPr id="110" name="Google Shape;110;p16"/>
          <p:cNvSpPr/>
          <p:nvPr/>
        </p:nvSpPr>
        <p:spPr>
          <a:xfrm>
            <a:off x="10923157" y="3128176"/>
            <a:ext cx="914400" cy="233039"/>
          </a:xfrm>
          <a:prstGeom prst="rect">
            <a:avLst/>
          </a:prstGeom>
          <a:solidFill>
            <a:schemeClr val="accent4">
              <a:alpha val="784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30FA6B-57B7-478B-8C43-DAAA692CA9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82" t="6873" r="15314" b="6118"/>
          <a:stretch/>
        </p:blipFill>
        <p:spPr>
          <a:xfrm>
            <a:off x="1281260" y="1418910"/>
            <a:ext cx="4173484" cy="51800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6A6639C-3A58-4E32-B920-DAE9C77E45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7846" y="1894822"/>
            <a:ext cx="5637608" cy="4228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Warts</a:t>
            </a: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4779C1-0B6A-4E56-A36C-61A98D6ABC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44" t="9897" r="15265" b="38282"/>
          <a:stretch/>
        </p:blipFill>
        <p:spPr>
          <a:xfrm>
            <a:off x="1203890" y="1706247"/>
            <a:ext cx="4760535" cy="41257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90DFCB-F9E5-47E4-9CB2-B2F9DE1FCF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091464" y="1343818"/>
            <a:ext cx="3414407" cy="51216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A2852-75B0-4B38-8980-B4AFCFB64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causes this difference?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BC4176-13E9-421F-83A6-AF45E471E2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351" y="1824740"/>
            <a:ext cx="8921297" cy="48378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F1834D-CC74-453C-8BD5-990BD501906F}"/>
              </a:ext>
            </a:extLst>
          </p:cNvPr>
          <p:cNvSpPr txBox="1"/>
          <p:nvPr/>
        </p:nvSpPr>
        <p:spPr>
          <a:xfrm>
            <a:off x="10473178" y="5283195"/>
            <a:ext cx="11972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Skin</a:t>
            </a:r>
          </a:p>
        </p:txBody>
      </p:sp>
    </p:spTree>
    <p:extLst>
      <p:ext uri="{BB962C8B-B14F-4D97-AF65-F5344CB8AC3E}">
        <p14:creationId xmlns:p14="http://schemas.microsoft.com/office/powerpoint/2010/main" val="162350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A2852-75B0-4B38-8980-B4AFCFB64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causes this difference?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C17072-DCCE-45D4-AD4E-EE4357B4D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073" y="1615274"/>
            <a:ext cx="8705853" cy="49705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119A61-4295-4DDD-A05A-DD651A0DB1AA}"/>
              </a:ext>
            </a:extLst>
          </p:cNvPr>
          <p:cNvSpPr txBox="1"/>
          <p:nvPr/>
        </p:nvSpPr>
        <p:spPr>
          <a:xfrm>
            <a:off x="10434000" y="5302048"/>
            <a:ext cx="11972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Skin</a:t>
            </a:r>
          </a:p>
        </p:txBody>
      </p:sp>
    </p:spTree>
    <p:extLst>
      <p:ext uri="{BB962C8B-B14F-4D97-AF65-F5344CB8AC3E}">
        <p14:creationId xmlns:p14="http://schemas.microsoft.com/office/powerpoint/2010/main" val="2880903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A2852-75B0-4B38-8980-B4AFCFB64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causes this difference?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F11B30-EC4B-4720-AD08-2FA9A03375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067" y="1535058"/>
            <a:ext cx="8851111" cy="51589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83BE05-F3CB-4200-952B-1D30CE95DBD2}"/>
              </a:ext>
            </a:extLst>
          </p:cNvPr>
          <p:cNvSpPr txBox="1"/>
          <p:nvPr/>
        </p:nvSpPr>
        <p:spPr>
          <a:xfrm>
            <a:off x="10473178" y="5283195"/>
            <a:ext cx="11972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Skin</a:t>
            </a:r>
          </a:p>
        </p:txBody>
      </p:sp>
    </p:spTree>
    <p:extLst>
      <p:ext uri="{BB962C8B-B14F-4D97-AF65-F5344CB8AC3E}">
        <p14:creationId xmlns:p14="http://schemas.microsoft.com/office/powerpoint/2010/main" val="744699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A2852-75B0-4B38-8980-B4AFCFB64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causes this difference?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49A122-6A93-4EFD-A2FD-D82F2CCD9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897" y="1232218"/>
            <a:ext cx="8623050" cy="54749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F2F37A-8A49-4AEB-8259-6D90B8E0C6A4}"/>
              </a:ext>
            </a:extLst>
          </p:cNvPr>
          <p:cNvSpPr txBox="1"/>
          <p:nvPr/>
        </p:nvSpPr>
        <p:spPr>
          <a:xfrm>
            <a:off x="10180947" y="5254914"/>
            <a:ext cx="1797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Virus-infected Skin</a:t>
            </a:r>
          </a:p>
        </p:txBody>
      </p:sp>
    </p:spTree>
    <p:extLst>
      <p:ext uri="{BB962C8B-B14F-4D97-AF65-F5344CB8AC3E}">
        <p14:creationId xmlns:p14="http://schemas.microsoft.com/office/powerpoint/2010/main" val="10104919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1499</Words>
  <Application>Microsoft Office PowerPoint</Application>
  <PresentationFormat>Widescreen</PresentationFormat>
  <Paragraphs>146</Paragraphs>
  <Slides>38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Office Theme</vt:lpstr>
      <vt:lpstr>Office Theme</vt:lpstr>
      <vt:lpstr>Epidermodysplasia verruciformis</vt:lpstr>
      <vt:lpstr>What is Tree man syndrome (EV)?</vt:lpstr>
      <vt:lpstr>What is Human papillomavirus (HPV)?</vt:lpstr>
      <vt:lpstr>Warts</vt:lpstr>
      <vt:lpstr>Warts</vt:lpstr>
      <vt:lpstr>What causes this difference?</vt:lpstr>
      <vt:lpstr>What causes this difference?</vt:lpstr>
      <vt:lpstr>What causes this difference?</vt:lpstr>
      <vt:lpstr>What causes this difference?</vt:lpstr>
      <vt:lpstr>PowerPoint Presentation</vt:lpstr>
      <vt:lpstr>PowerPoint Presentation</vt:lpstr>
      <vt:lpstr>PowerPoint Presentation</vt:lpstr>
      <vt:lpstr>What is EVER1 Phylogeny?</vt:lpstr>
      <vt:lpstr>PowerPoint Presentation</vt:lpstr>
      <vt:lpstr>Why use mice?</vt:lpstr>
      <vt:lpstr>PowerPoint Presentation</vt:lpstr>
      <vt:lpstr>PowerPoint Presentation</vt:lpstr>
      <vt:lpstr>TMC6 protein interactions in mice</vt:lpstr>
      <vt:lpstr>What don’t we know?</vt:lpstr>
      <vt:lpstr>How does EVER1 aid in innate immunity?</vt:lpstr>
      <vt:lpstr>What is the primary goal?</vt:lpstr>
      <vt:lpstr>What is the primary goal?</vt:lpstr>
      <vt:lpstr>What is the primary goal?</vt:lpstr>
      <vt:lpstr>What is the primary goal?</vt:lpstr>
      <vt:lpstr>Aim 1: Identify conserved amino acids in EVER1</vt:lpstr>
      <vt:lpstr>Aim 1: Identify conserved amino acids in EVER1</vt:lpstr>
      <vt:lpstr>Aim 1: Identify conserved amino acids in EVER1</vt:lpstr>
      <vt:lpstr>Aim 1: Identify conserved amino acids in EVER1</vt:lpstr>
      <vt:lpstr>Aim 1: Identify conserved amino acids in EVER1</vt:lpstr>
      <vt:lpstr>Aim 2: Determine differentially expressed genes</vt:lpstr>
      <vt:lpstr>Aim 2: Determine differentially expressed genes</vt:lpstr>
      <vt:lpstr>Aim 2: Determine differentially expressed genes</vt:lpstr>
      <vt:lpstr>Aim 3: Proteome changes in response to blue-light and virus infection</vt:lpstr>
      <vt:lpstr>Aim 3: Proteome changes in response to blue-light and virus infection</vt:lpstr>
      <vt:lpstr>Aim 3: Proteome changes in response to blue-light and virus infection</vt:lpstr>
      <vt:lpstr>Conclusion</vt:lpstr>
      <vt:lpstr>PowerPoint Presentation</vt:lpstr>
      <vt:lpstr>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Epidermodysplasia verruciformis</dc:title>
  <dc:creator>Stephen Ortmann</dc:creator>
  <cp:lastModifiedBy>Stephen Ortmann</cp:lastModifiedBy>
  <cp:revision>22</cp:revision>
  <dcterms:created xsi:type="dcterms:W3CDTF">2019-04-23T08:39:25Z</dcterms:created>
  <dcterms:modified xsi:type="dcterms:W3CDTF">2019-05-11T01:39:30Z</dcterms:modified>
</cp:coreProperties>
</file>